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84" r:id="rId3"/>
    <p:sldId id="282" r:id="rId4"/>
    <p:sldId id="258" r:id="rId5"/>
    <p:sldId id="283" r:id="rId6"/>
    <p:sldId id="260" r:id="rId7"/>
    <p:sldId id="264" r:id="rId8"/>
    <p:sldId id="266" r:id="rId9"/>
    <p:sldId id="261" r:id="rId10"/>
    <p:sldId id="263" r:id="rId11"/>
    <p:sldId id="265" r:id="rId12"/>
    <p:sldId id="28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90" autoAdjust="0"/>
    <p:restoredTop sz="79388" autoAdjust="0"/>
  </p:normalViewPr>
  <p:slideViewPr>
    <p:cSldViewPr snapToGrid="0">
      <p:cViewPr varScale="1">
        <p:scale>
          <a:sx n="96" d="100"/>
          <a:sy n="96" d="100"/>
        </p:scale>
        <p:origin x="608" y="160"/>
      </p:cViewPr>
      <p:guideLst>
        <p:guide orient="horz" pos="2160"/>
        <p:guide pos="3864"/>
      </p:guideLst>
    </p:cSldViewPr>
  </p:slid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4E7C05-E39F-40FE-BFBF-C5628F64CBBF}" type="datetimeFigureOut">
              <a:rPr lang="en-US" smtClean="0"/>
              <a:t>7/15/21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605C0C-43B0-443D-A03E-524103ED84FD}" type="slidenum">
              <a:rPr lang="en-US" smtClean="0"/>
              <a:t>‹#›</a:t>
            </a:fld>
            <a:endParaRPr lang="en-US"/>
          </a:p>
        </p:txBody>
      </p:sp>
    </p:spTree>
    <p:extLst>
      <p:ext uri="{BB962C8B-B14F-4D97-AF65-F5344CB8AC3E}">
        <p14:creationId xmlns:p14="http://schemas.microsoft.com/office/powerpoint/2010/main" val="2076055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a:t>
            </a:r>
          </a:p>
          <a:p>
            <a:r>
              <a:rPr lang="en-US" dirty="0"/>
              <a:t>Introduce yourself</a:t>
            </a:r>
          </a:p>
          <a:p>
            <a:r>
              <a:rPr lang="en-US" dirty="0"/>
              <a:t>My project this summer was to investigate marine viral genomes and whether they adapted to nitrogen limitation </a:t>
            </a:r>
          </a:p>
          <a:p>
            <a:endParaRPr lang="en-US" dirty="0"/>
          </a:p>
          <a:p>
            <a:endParaRPr lang="en-US" dirty="0"/>
          </a:p>
          <a:p>
            <a:r>
              <a:rPr lang="en-US" dirty="0"/>
              <a:t>Don’t </a:t>
            </a:r>
            <a:r>
              <a:rPr lang="en-US" dirty="0" err="1"/>
              <a:t>wanna</a:t>
            </a:r>
            <a:r>
              <a:rPr lang="en-US" dirty="0"/>
              <a:t> go through a file more </a:t>
            </a:r>
            <a:r>
              <a:rPr lang="en-US" dirty="0" err="1"/>
              <a:t>thaine</a:t>
            </a:r>
            <a:r>
              <a:rPr lang="en-US" dirty="0"/>
              <a:t> </a:t>
            </a:r>
            <a:r>
              <a:rPr lang="en-US" dirty="0" err="1"/>
              <a:t>file.seeok</a:t>
            </a:r>
            <a:r>
              <a:rPr lang="en-US" dirty="0"/>
              <a:t> – changes the cursor to position </a:t>
            </a:r>
          </a:p>
          <a:p>
            <a:r>
              <a:rPr lang="en-US" dirty="0" err="1"/>
              <a:t>File.seek</a:t>
            </a:r>
            <a:r>
              <a:rPr lang="en-US" dirty="0"/>
              <a:t> – brings it back to the beginning </a:t>
            </a:r>
          </a:p>
          <a:p>
            <a:r>
              <a:rPr lang="en-US" dirty="0"/>
              <a:t>Ideally – save the file and then go through it</a:t>
            </a:r>
          </a:p>
          <a:p>
            <a:endParaRPr lang="en-US" dirty="0"/>
          </a:p>
          <a:p>
            <a:r>
              <a:rPr lang="en-US" dirty="0" err="1"/>
              <a:t>Iin</a:t>
            </a:r>
            <a:r>
              <a:rPr lang="en-US" dirty="0"/>
              <a:t> ideal world, want to make a dictionary, go through file 1, make a dictionary, and the key is station number , the value also a dictionary (key, and </a:t>
            </a:r>
            <a:r>
              <a:rPr lang="en-US" dirty="0" err="1"/>
              <a:t>deopth</a:t>
            </a:r>
            <a:r>
              <a:rPr lang="en-US" dirty="0"/>
              <a:t> code)</a:t>
            </a:r>
          </a:p>
          <a:p>
            <a:r>
              <a:rPr lang="en-US" dirty="0"/>
              <a:t>So go through file 1, make a dictionary , where keys for value you can add list and GC content </a:t>
            </a:r>
          </a:p>
          <a:p>
            <a:endParaRPr lang="en-US" dirty="0"/>
          </a:p>
          <a:p>
            <a:r>
              <a:rPr lang="en-US" dirty="0"/>
              <a:t>Go separately in file 2, and add whatever you wat to your dictionary (station number and depth code and add whatever you want to the list </a:t>
            </a:r>
          </a:p>
        </p:txBody>
      </p:sp>
      <p:sp>
        <p:nvSpPr>
          <p:cNvPr id="4" name="Slide Number Placeholder 3"/>
          <p:cNvSpPr>
            <a:spLocks noGrp="1"/>
          </p:cNvSpPr>
          <p:nvPr>
            <p:ph type="sldNum" sz="quarter" idx="5"/>
          </p:nvPr>
        </p:nvSpPr>
        <p:spPr/>
        <p:txBody>
          <a:bodyPr/>
          <a:lstStyle/>
          <a:p>
            <a:fld id="{5A605C0C-43B0-443D-A03E-524103ED84FD}" type="slidenum">
              <a:rPr lang="en-US" smtClean="0"/>
              <a:t>1</a:t>
            </a:fld>
            <a:endParaRPr lang="en-US"/>
          </a:p>
        </p:txBody>
      </p:sp>
    </p:spTree>
    <p:extLst>
      <p:ext uri="{BB962C8B-B14F-4D97-AF65-F5344CB8AC3E}">
        <p14:creationId xmlns:p14="http://schemas.microsoft.com/office/powerpoint/2010/main" val="2636940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GOV – has shown the most </a:t>
            </a:r>
          </a:p>
          <a:p>
            <a:endParaRPr lang="en-US" dirty="0"/>
          </a:p>
          <a:p>
            <a:endParaRPr lang="en-US" dirty="0"/>
          </a:p>
          <a:p>
            <a:r>
              <a:rPr lang="en-US" dirty="0"/>
              <a:t>Another added addition is that I haver the fasta sequences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A605C0C-43B0-443D-A03E-524103ED84FD}" type="slidenum">
              <a:rPr lang="en-US" smtClean="0"/>
              <a:t>10</a:t>
            </a:fld>
            <a:endParaRPr lang="en-US"/>
          </a:p>
        </p:txBody>
      </p:sp>
    </p:spTree>
    <p:extLst>
      <p:ext uri="{BB962C8B-B14F-4D97-AF65-F5344CB8AC3E}">
        <p14:creationId xmlns:p14="http://schemas.microsoft.com/office/powerpoint/2010/main" val="3213885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Found multiple stress genes near Station Aloha; Daniel knew a lot about the station, ad we read that it was nitrogen deficient. So, there’s already a place where we know a lot about and can be used from </a:t>
            </a:r>
          </a:p>
          <a:p>
            <a:endParaRPr lang="en-US" dirty="0"/>
          </a:p>
          <a:p>
            <a:r>
              <a:rPr lang="en-US" dirty="0" err="1"/>
              <a:t>Prochlorocoocus</a:t>
            </a:r>
            <a:r>
              <a:rPr lang="en-US" dirty="0"/>
              <a:t> – cyanobacteria </a:t>
            </a:r>
          </a:p>
          <a:p>
            <a:endParaRPr lang="en-US" dirty="0"/>
          </a:p>
          <a:p>
            <a:r>
              <a:rPr lang="en-US" sz="1200" b="1" i="0" kern="1200" dirty="0">
                <a:solidFill>
                  <a:schemeClr val="tx1"/>
                </a:solidFill>
                <a:effectLst/>
                <a:latin typeface="+mn-lt"/>
                <a:ea typeface="+mn-ea"/>
                <a:cs typeface="+mn-cs"/>
              </a:rPr>
              <a:t>6 mile radius in the Pacific Ocean north of Hawaii</a:t>
            </a:r>
            <a:endParaRPr lang="en-US" dirty="0"/>
          </a:p>
        </p:txBody>
      </p:sp>
      <p:sp>
        <p:nvSpPr>
          <p:cNvPr id="4" name="Slide Number Placeholder 3"/>
          <p:cNvSpPr>
            <a:spLocks noGrp="1"/>
          </p:cNvSpPr>
          <p:nvPr>
            <p:ph type="sldNum" sz="quarter" idx="5"/>
          </p:nvPr>
        </p:nvSpPr>
        <p:spPr/>
        <p:txBody>
          <a:bodyPr/>
          <a:lstStyle/>
          <a:p>
            <a:fld id="{5A605C0C-43B0-443D-A03E-524103ED84FD}" type="slidenum">
              <a:rPr lang="en-US" smtClean="0"/>
              <a:t>11</a:t>
            </a:fld>
            <a:endParaRPr lang="en-US"/>
          </a:p>
        </p:txBody>
      </p:sp>
    </p:spTree>
    <p:extLst>
      <p:ext uri="{BB962C8B-B14F-4D97-AF65-F5344CB8AC3E}">
        <p14:creationId xmlns:p14="http://schemas.microsoft.com/office/powerpoint/2010/main" val="3677932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605C0C-43B0-443D-A03E-524103ED84FD}" type="slidenum">
              <a:rPr lang="en-US" smtClean="0"/>
              <a:t>12</a:t>
            </a:fld>
            <a:endParaRPr lang="en-US"/>
          </a:p>
        </p:txBody>
      </p:sp>
    </p:spTree>
    <p:extLst>
      <p:ext uri="{BB962C8B-B14F-4D97-AF65-F5344CB8AC3E}">
        <p14:creationId xmlns:p14="http://schemas.microsoft.com/office/powerpoint/2010/main" val="3802208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Viruses are entities that have genetic code, either DNA or RNA, surrounded in a protein coat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are ubiquitous in the ocean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every organism in the ocean, there are around 10 viruses.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Viruses, to survive, need a host to replicate.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Their replication  is linked to cause effect in biogeochemical cycle, which is known as the viral shunt. The viral shunt is where microbial hosts are infected and subsequently lysed by viruses, which converts their cell biomass to progeny and DOM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release of these nutrients can effect the many factors in the environment, including the DOM, the carbon cycle. It is important to identify changes in the </a:t>
            </a:r>
            <a:r>
              <a:rPr lang="en-US" dirty="0" err="1"/>
              <a:t>evinronment</a:t>
            </a:r>
            <a:r>
              <a:rPr lang="en-US" dirty="0"/>
              <a:t> so that we can see what species are perhaps effected by this lysing and the contribution of carbon by viruses.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Sped more time on histograms ad scatter plots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Spend </a:t>
            </a:r>
            <a:r>
              <a:rPr lang="en-US" dirty="0" err="1"/>
              <a:t>moere</a:t>
            </a:r>
            <a:r>
              <a:rPr lang="en-US" dirty="0"/>
              <a:t> time on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ACE – sped more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reference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group – spend 2-3 sentences on that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A605C0C-43B0-443D-A03E-524103ED84FD}" type="slidenum">
              <a:rPr lang="en-US" smtClean="0"/>
              <a:t>2</a:t>
            </a:fld>
            <a:endParaRPr lang="en-US"/>
          </a:p>
        </p:txBody>
      </p:sp>
    </p:spTree>
    <p:extLst>
      <p:ext uri="{BB962C8B-B14F-4D97-AF65-F5344CB8AC3E}">
        <p14:creationId xmlns:p14="http://schemas.microsoft.com/office/powerpoint/2010/main" val="3189782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Viruses are entities that have genetic code, either DNA or RNA, surrounded in a protein coat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are ubiquitous in the ocean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every organism in the ocean, there are around 10 viruses.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Viruses, to survive, need a host to replicate.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Their replication  is linked to cause effect in biogeochemical cycle, which is known as the viral shunt. The viral shunt is where microbial hosts are infected and subsequently lysed by viruses, which converts their cell biomass to progeny and DOM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release of these nutrients can effect the many factors in the environment, including the DOM, the carbon cycle. It is important to identify changes in the </a:t>
            </a:r>
            <a:r>
              <a:rPr lang="en-US" dirty="0" err="1"/>
              <a:t>evinronment</a:t>
            </a:r>
            <a:r>
              <a:rPr lang="en-US" dirty="0"/>
              <a:t> so that we can see what species are perhaps effected by this lysing and the contribution of carbon by viruses.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Sped more time on histograms ad scatter plots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Spend </a:t>
            </a:r>
            <a:r>
              <a:rPr lang="en-US" dirty="0" err="1"/>
              <a:t>moere</a:t>
            </a:r>
            <a:r>
              <a:rPr lang="en-US" dirty="0"/>
              <a:t> time on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ACE – sped more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reference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group – spend 2-3 sentences on that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A605C0C-43B0-443D-A03E-524103ED84FD}" type="slidenum">
              <a:rPr lang="en-US" smtClean="0"/>
              <a:t>3</a:t>
            </a:fld>
            <a:endParaRPr lang="en-US"/>
          </a:p>
        </p:txBody>
      </p:sp>
    </p:spTree>
    <p:extLst>
      <p:ext uri="{BB962C8B-B14F-4D97-AF65-F5344CB8AC3E}">
        <p14:creationId xmlns:p14="http://schemas.microsoft.com/office/powerpoint/2010/main" val="137975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this slide: present an argument. Why is this research important? How can it broaden our understanding?</a:t>
            </a:r>
          </a:p>
          <a:p>
            <a:endParaRPr lang="en-US" dirty="0"/>
          </a:p>
          <a:p>
            <a:r>
              <a:rPr lang="en-US" dirty="0"/>
              <a:t>The inspiration for this project came from the 2 papers.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Mende et al – showed in low nitrogen environments, microbes have pared down on their genomes to contain less nitrogen by having lower GC content and encode proteins with lower nitrogen content</a:t>
            </a:r>
          </a:p>
          <a:p>
            <a:endParaRPr lang="en-US" dirty="0"/>
          </a:p>
          <a:p>
            <a:r>
              <a:rPr lang="en-US" dirty="0" err="1"/>
              <a:t>Jover</a:t>
            </a:r>
            <a:r>
              <a:rPr lang="en-US" dirty="0"/>
              <a:t> et al – looked at the importance of viruses when considering , particularly was interested that viral lysate may be rich in carbon compared to other DOM </a:t>
            </a:r>
          </a:p>
          <a:p>
            <a:endParaRPr lang="en-US" dirty="0"/>
          </a:p>
          <a:p>
            <a:r>
              <a:rPr lang="en-US" dirty="0"/>
              <a:t>How do these papers tie together – The adaptations made by microbes fostered interests in their respective viruses and whether in nitrogen limited environments, marine viruses exhibit the same behavior. Investigating this topic will not </a:t>
            </a:r>
            <a:r>
              <a:rPr lang="en-US" dirty="0" err="1"/>
              <a:t>erlucidtae</a:t>
            </a:r>
            <a:r>
              <a:rPr lang="en-US" dirty="0"/>
              <a:t> to virus and host dynamics and just how interlinked they are, but also when considering C:N ratios in the ocean and global ocean biogeochemistry in general, which is important when looking at biogeochemical cycles like the carbon cycle, and climate change</a:t>
            </a:r>
          </a:p>
          <a:p>
            <a:endParaRPr lang="en-US" dirty="0"/>
          </a:p>
          <a:p>
            <a:r>
              <a:rPr lang="en-US" dirty="0"/>
              <a:t>So my hypothesis is that viral genomes will have less nitrogen and consequently lower GC </a:t>
            </a:r>
            <a:r>
              <a:rPr lang="en-US" dirty="0" err="1"/>
              <a:t>ontent</a:t>
            </a:r>
            <a:r>
              <a:rPr lang="en-US" dirty="0"/>
              <a:t> in nitrogen limited environments, similar to what was seen in the Mende paper with microbes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A605C0C-43B0-443D-A03E-524103ED84FD}" type="slidenum">
              <a:rPr lang="en-US" smtClean="0"/>
              <a:t>4</a:t>
            </a:fld>
            <a:endParaRPr lang="en-US"/>
          </a:p>
        </p:txBody>
      </p:sp>
    </p:spTree>
    <p:extLst>
      <p:ext uri="{BB962C8B-B14F-4D97-AF65-F5344CB8AC3E}">
        <p14:creationId xmlns:p14="http://schemas.microsoft.com/office/powerpoint/2010/main" val="3011258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should probably have the equations/code I had at least for calculating GC content, and how I am going about collecting the genomes, calculating the N content and mapping the genomes to their respective nutrient conditions</a:t>
            </a:r>
          </a:p>
          <a:p>
            <a:endParaRPr lang="en-US" dirty="0"/>
          </a:p>
          <a:p>
            <a:endParaRPr lang="en-US" dirty="0"/>
          </a:p>
          <a:p>
            <a:endParaRPr lang="en-US" dirty="0"/>
          </a:p>
          <a:p>
            <a:r>
              <a:rPr lang="en-US" dirty="0"/>
              <a:t>Collect relevant metadata – latitude and longitude, depth, nitrate concentration, ID you can find the sequence by and so forth</a:t>
            </a:r>
          </a:p>
          <a:p>
            <a:endParaRPr lang="en-US" dirty="0"/>
          </a:p>
          <a:p>
            <a:r>
              <a:rPr lang="en-US" dirty="0"/>
              <a:t>Scaffolds – can’t guarantee that they’re closed to avoid bias</a:t>
            </a:r>
          </a:p>
          <a:p>
            <a:endParaRPr lang="en-US" dirty="0"/>
          </a:p>
          <a:p>
            <a:r>
              <a:rPr lang="en-US" dirty="0"/>
              <a:t>Gees – dissembles gees -&gt; we have </a:t>
            </a:r>
          </a:p>
        </p:txBody>
      </p:sp>
      <p:sp>
        <p:nvSpPr>
          <p:cNvPr id="4" name="Slide Number Placeholder 3"/>
          <p:cNvSpPr>
            <a:spLocks noGrp="1"/>
          </p:cNvSpPr>
          <p:nvPr>
            <p:ph type="sldNum" sz="quarter" idx="5"/>
          </p:nvPr>
        </p:nvSpPr>
        <p:spPr/>
        <p:txBody>
          <a:bodyPr/>
          <a:lstStyle/>
          <a:p>
            <a:fld id="{5A605C0C-43B0-443D-A03E-524103ED84FD}" type="slidenum">
              <a:rPr lang="en-US" smtClean="0"/>
              <a:t>5</a:t>
            </a:fld>
            <a:endParaRPr lang="en-US"/>
          </a:p>
        </p:txBody>
      </p:sp>
    </p:spTree>
    <p:extLst>
      <p:ext uri="{BB962C8B-B14F-4D97-AF65-F5344CB8AC3E}">
        <p14:creationId xmlns:p14="http://schemas.microsoft.com/office/powerpoint/2010/main" val="421832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JGI - </a:t>
            </a: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mission</a:t>
            </a:r>
            <a:r>
              <a:rPr lang="en-US" sz="1200" b="0" i="0" kern="1200" dirty="0">
                <a:solidFill>
                  <a:schemeClr val="tx1"/>
                </a:solidFill>
                <a:effectLst/>
                <a:latin typeface="+mn-lt"/>
                <a:ea typeface="+mn-ea"/>
                <a:cs typeface="+mn-cs"/>
              </a:rPr>
              <a:t> of the Integrated Microbial Genomes &amp; Microbiomes(IMG/M) system is to support the annotation, analysis and distribution of microbial genome and microbiome datasets sequenced at DOE's Joint Genome Institute (JGI).</a:t>
            </a:r>
            <a:endParaRPr lang="en-US" dirty="0"/>
          </a:p>
          <a:p>
            <a:endParaRPr lang="en-US" dirty="0"/>
          </a:p>
          <a:p>
            <a:endParaRPr lang="en-US" dirty="0"/>
          </a:p>
          <a:p>
            <a:endParaRPr lang="en-US" dirty="0"/>
          </a:p>
          <a:p>
            <a:endParaRPr lang="en-US" dirty="0"/>
          </a:p>
          <a:p>
            <a:endParaRPr lang="en-US" dirty="0"/>
          </a:p>
          <a:p>
            <a:r>
              <a:rPr lang="en-US" dirty="0"/>
              <a:t>’m going to first start with JGI, it is was a nightmarish process</a:t>
            </a:r>
          </a:p>
          <a:p>
            <a:r>
              <a:rPr lang="en-US" dirty="0"/>
              <a:t>Interestingly, the set up was kind of like Amazon, in which you pick the genes you want, you put them I your cart and then you can check them out and download the sequences</a:t>
            </a:r>
          </a:p>
          <a:p>
            <a:r>
              <a:rPr lang="en-US" dirty="0"/>
              <a:t>You can do parsing yourself, so I was interested in marine viral sequences, so you can type </a:t>
            </a:r>
            <a:r>
              <a:rPr lang="en-US" dirty="0" err="1"/>
              <a:t>amrine</a:t>
            </a:r>
            <a:r>
              <a:rPr lang="en-US" dirty="0"/>
              <a:t> and it will get rid of the freshwater</a:t>
            </a:r>
          </a:p>
          <a:p>
            <a:endParaRPr lang="en-US" dirty="0"/>
          </a:p>
          <a:p>
            <a:endParaRPr lang="en-US" dirty="0"/>
          </a:p>
          <a:p>
            <a:r>
              <a:rPr lang="en-US" dirty="0"/>
              <a:t>It was also difficult to collect metadata because you needed an account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A605C0C-43B0-443D-A03E-524103ED84FD}" type="slidenum">
              <a:rPr lang="en-US" smtClean="0"/>
              <a:t>6</a:t>
            </a:fld>
            <a:endParaRPr lang="en-US"/>
          </a:p>
        </p:txBody>
      </p:sp>
    </p:spTree>
    <p:extLst>
      <p:ext uri="{BB962C8B-B14F-4D97-AF65-F5344CB8AC3E}">
        <p14:creationId xmlns:p14="http://schemas.microsoft.com/office/powerpoint/2010/main" val="2931410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Found multiple stress genes near Station Aloha; Daniel knew a lot about the station, </a:t>
            </a:r>
            <a:r>
              <a:rPr lang="en-US" dirty="0" err="1"/>
              <a:t>adn</a:t>
            </a:r>
            <a:r>
              <a:rPr lang="en-US" dirty="0"/>
              <a:t> we read that it was nitrogen deficient. So, there’s already a place where we know a lot about and can be used from </a:t>
            </a:r>
          </a:p>
          <a:p>
            <a:endParaRPr lang="en-US" dirty="0"/>
          </a:p>
          <a:p>
            <a:r>
              <a:rPr lang="en-US" dirty="0" err="1"/>
              <a:t>Prochlorocoocus</a:t>
            </a:r>
            <a:r>
              <a:rPr lang="en-US" dirty="0"/>
              <a:t> – cyanobacteria </a:t>
            </a:r>
          </a:p>
          <a:p>
            <a:endParaRPr lang="en-US" dirty="0"/>
          </a:p>
          <a:p>
            <a:r>
              <a:rPr lang="en-US" sz="1200" b="1" i="0" kern="1200" dirty="0">
                <a:solidFill>
                  <a:schemeClr val="tx1"/>
                </a:solidFill>
                <a:effectLst/>
                <a:latin typeface="+mn-lt"/>
                <a:ea typeface="+mn-ea"/>
                <a:cs typeface="+mn-cs"/>
              </a:rPr>
              <a:t>6 mile radius in the Pacific Ocean north of Hawaii</a:t>
            </a:r>
            <a:endParaRPr lang="en-US" dirty="0"/>
          </a:p>
        </p:txBody>
      </p:sp>
      <p:sp>
        <p:nvSpPr>
          <p:cNvPr id="4" name="Slide Number Placeholder 3"/>
          <p:cNvSpPr>
            <a:spLocks noGrp="1"/>
          </p:cNvSpPr>
          <p:nvPr>
            <p:ph type="sldNum" sz="quarter" idx="5"/>
          </p:nvPr>
        </p:nvSpPr>
        <p:spPr/>
        <p:txBody>
          <a:bodyPr/>
          <a:lstStyle/>
          <a:p>
            <a:fld id="{5A605C0C-43B0-443D-A03E-524103ED84FD}" type="slidenum">
              <a:rPr lang="en-US" smtClean="0"/>
              <a:t>7</a:t>
            </a:fld>
            <a:endParaRPr lang="en-US"/>
          </a:p>
        </p:txBody>
      </p:sp>
    </p:spTree>
    <p:extLst>
      <p:ext uri="{BB962C8B-B14F-4D97-AF65-F5344CB8AC3E}">
        <p14:creationId xmlns:p14="http://schemas.microsoft.com/office/powerpoint/2010/main" val="4146631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Collect relevant metadata – latitude and longitude, depth, nitrate concentration, ID you can find the sequence by and so forth</a:t>
            </a:r>
          </a:p>
          <a:p>
            <a:endParaRPr lang="en-US" dirty="0"/>
          </a:p>
          <a:p>
            <a:endParaRPr lang="en-US" dirty="0"/>
          </a:p>
          <a:p>
            <a:endParaRPr lang="en-US" dirty="0"/>
          </a:p>
          <a:p>
            <a:r>
              <a:rPr lang="en-US" dirty="0"/>
              <a:t>….how should I format this slide? It kind of looks ugly lol</a:t>
            </a:r>
          </a:p>
        </p:txBody>
      </p:sp>
      <p:sp>
        <p:nvSpPr>
          <p:cNvPr id="4" name="Slide Number Placeholder 3"/>
          <p:cNvSpPr>
            <a:spLocks noGrp="1"/>
          </p:cNvSpPr>
          <p:nvPr>
            <p:ph type="sldNum" sz="quarter" idx="5"/>
          </p:nvPr>
        </p:nvSpPr>
        <p:spPr/>
        <p:txBody>
          <a:bodyPr/>
          <a:lstStyle/>
          <a:p>
            <a:fld id="{5A605C0C-43B0-443D-A03E-524103ED84FD}" type="slidenum">
              <a:rPr lang="en-US" smtClean="0"/>
              <a:t>8</a:t>
            </a:fld>
            <a:endParaRPr lang="en-US"/>
          </a:p>
        </p:txBody>
      </p:sp>
    </p:spTree>
    <p:extLst>
      <p:ext uri="{BB962C8B-B14F-4D97-AF65-F5344CB8AC3E}">
        <p14:creationId xmlns:p14="http://schemas.microsoft.com/office/powerpoint/2010/main" val="2919920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Geome</a:t>
            </a:r>
            <a:r>
              <a:rPr lang="en-US" dirty="0"/>
              <a:t> length vs depth - </a:t>
            </a:r>
          </a:p>
          <a:p>
            <a:endParaRPr lang="en-US" dirty="0"/>
          </a:p>
          <a:p>
            <a:endParaRPr lang="en-US" dirty="0"/>
          </a:p>
          <a:p>
            <a:r>
              <a:rPr lang="en-US" dirty="0"/>
              <a:t>Deeper death = more nutrients = more available nutrients = more N = higher GC</a:t>
            </a:r>
          </a:p>
          <a:p>
            <a:endParaRPr lang="en-US" dirty="0"/>
          </a:p>
          <a:p>
            <a:endParaRPr lang="en-US" dirty="0"/>
          </a:p>
          <a:p>
            <a:r>
              <a:rPr lang="en-US" dirty="0"/>
              <a:t>Mention for aloha we </a:t>
            </a:r>
            <a:r>
              <a:rPr lang="en-US" dirty="0" err="1"/>
              <a:t>could;t</a:t>
            </a:r>
            <a:r>
              <a:rPr lang="en-US" dirty="0"/>
              <a:t> do this because I </a:t>
            </a:r>
            <a:r>
              <a:rPr lang="en-US" dirty="0" err="1"/>
              <a:t>do;t</a:t>
            </a:r>
            <a:r>
              <a:rPr lang="en-US" dirty="0"/>
              <a:t> have depth or GC content</a:t>
            </a:r>
          </a:p>
          <a:p>
            <a:endParaRPr lang="en-US" dirty="0"/>
          </a:p>
          <a:p>
            <a:endParaRPr lang="en-US" dirty="0"/>
          </a:p>
          <a:p>
            <a:endParaRPr lang="en-US" dirty="0"/>
          </a:p>
          <a:p>
            <a:endParaRPr lang="en-US" dirty="0"/>
          </a:p>
          <a:p>
            <a:endParaRPr lang="en-US" dirty="0"/>
          </a:p>
          <a:p>
            <a:endParaRPr lang="en-US" dirty="0"/>
          </a:p>
          <a:p>
            <a:r>
              <a:rPr lang="en-US" dirty="0"/>
              <a:t>Found multiple stress genes near Station Aloha; Daniel knew a lot about the station, ad we read that it was nitrogen deficient. So, there’s already a place where we know a lot about and can be used from </a:t>
            </a:r>
          </a:p>
          <a:p>
            <a:endParaRPr lang="en-US" dirty="0"/>
          </a:p>
          <a:p>
            <a:r>
              <a:rPr lang="en-US" dirty="0" err="1"/>
              <a:t>Prochlorocoocus</a:t>
            </a:r>
            <a:r>
              <a:rPr lang="en-US" dirty="0"/>
              <a:t> – cyanobacteria </a:t>
            </a:r>
          </a:p>
          <a:p>
            <a:endParaRPr lang="en-US" dirty="0"/>
          </a:p>
          <a:p>
            <a:r>
              <a:rPr lang="en-US" sz="1200" b="1" i="0" kern="1200" dirty="0">
                <a:solidFill>
                  <a:schemeClr val="tx1"/>
                </a:solidFill>
                <a:effectLst/>
                <a:latin typeface="+mn-lt"/>
                <a:ea typeface="+mn-ea"/>
                <a:cs typeface="+mn-cs"/>
              </a:rPr>
              <a:t>6 mile radius in the Pacific Ocean north of Hawaii</a:t>
            </a:r>
            <a:endParaRPr lang="en-US" dirty="0"/>
          </a:p>
        </p:txBody>
      </p:sp>
      <p:sp>
        <p:nvSpPr>
          <p:cNvPr id="4" name="Slide Number Placeholder 3"/>
          <p:cNvSpPr>
            <a:spLocks noGrp="1"/>
          </p:cNvSpPr>
          <p:nvPr>
            <p:ph type="sldNum" sz="quarter" idx="5"/>
          </p:nvPr>
        </p:nvSpPr>
        <p:spPr/>
        <p:txBody>
          <a:bodyPr/>
          <a:lstStyle/>
          <a:p>
            <a:fld id="{5A605C0C-43B0-443D-A03E-524103ED84FD}" type="slidenum">
              <a:rPr lang="en-US" smtClean="0"/>
              <a:t>9</a:t>
            </a:fld>
            <a:endParaRPr lang="en-US"/>
          </a:p>
        </p:txBody>
      </p:sp>
    </p:spTree>
    <p:extLst>
      <p:ext uri="{BB962C8B-B14F-4D97-AF65-F5344CB8AC3E}">
        <p14:creationId xmlns:p14="http://schemas.microsoft.com/office/powerpoint/2010/main" val="1379156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23D2-05F1-4019-95FC-D4D65F9E98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2C2868-8E85-4C03-B419-A06871EE8D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E4F642-CF45-4537-B492-5BE53E53C5F3}"/>
              </a:ext>
            </a:extLst>
          </p:cNvPr>
          <p:cNvSpPr>
            <a:spLocks noGrp="1"/>
          </p:cNvSpPr>
          <p:nvPr>
            <p:ph type="dt" sz="half" idx="10"/>
          </p:nvPr>
        </p:nvSpPr>
        <p:spPr/>
        <p:txBody>
          <a:bodyPr/>
          <a:lstStyle/>
          <a:p>
            <a:fld id="{526179BC-6127-4541-A288-27F93E15E47D}" type="datetimeFigureOut">
              <a:rPr lang="en-US" smtClean="0"/>
              <a:t>7/15/21</a:t>
            </a:fld>
            <a:endParaRPr lang="en-US"/>
          </a:p>
        </p:txBody>
      </p:sp>
      <p:sp>
        <p:nvSpPr>
          <p:cNvPr id="5" name="Footer Placeholder 4">
            <a:extLst>
              <a:ext uri="{FF2B5EF4-FFF2-40B4-BE49-F238E27FC236}">
                <a16:creationId xmlns:a16="http://schemas.microsoft.com/office/drawing/2014/main" id="{84B7EB18-84D9-426D-A0F7-928AAC5512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CD966D-CBC4-41AD-927A-A266AC97AFCD}"/>
              </a:ext>
            </a:extLst>
          </p:cNvPr>
          <p:cNvSpPr>
            <a:spLocks noGrp="1"/>
          </p:cNvSpPr>
          <p:nvPr>
            <p:ph type="sldNum" sz="quarter" idx="12"/>
          </p:nvPr>
        </p:nvSpPr>
        <p:spPr/>
        <p:txBody>
          <a:bodyPr/>
          <a:lstStyle/>
          <a:p>
            <a:fld id="{0FFDAD68-CEC1-4954-AD57-6C70F87B4F4D}" type="slidenum">
              <a:rPr lang="en-US" smtClean="0"/>
              <a:t>‹#›</a:t>
            </a:fld>
            <a:endParaRPr lang="en-US"/>
          </a:p>
        </p:txBody>
      </p:sp>
    </p:spTree>
    <p:extLst>
      <p:ext uri="{BB962C8B-B14F-4D97-AF65-F5344CB8AC3E}">
        <p14:creationId xmlns:p14="http://schemas.microsoft.com/office/powerpoint/2010/main" val="1423611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362F-1EB3-49AB-AF69-98FF627D4D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C06EE6-20C4-4B13-8F06-5546793788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378623-0F0C-44F6-8BE2-BB269F10C733}"/>
              </a:ext>
            </a:extLst>
          </p:cNvPr>
          <p:cNvSpPr>
            <a:spLocks noGrp="1"/>
          </p:cNvSpPr>
          <p:nvPr>
            <p:ph type="dt" sz="half" idx="10"/>
          </p:nvPr>
        </p:nvSpPr>
        <p:spPr/>
        <p:txBody>
          <a:bodyPr/>
          <a:lstStyle/>
          <a:p>
            <a:fld id="{526179BC-6127-4541-A288-27F93E15E47D}" type="datetimeFigureOut">
              <a:rPr lang="en-US" smtClean="0"/>
              <a:t>7/15/21</a:t>
            </a:fld>
            <a:endParaRPr lang="en-US"/>
          </a:p>
        </p:txBody>
      </p:sp>
      <p:sp>
        <p:nvSpPr>
          <p:cNvPr id="5" name="Footer Placeholder 4">
            <a:extLst>
              <a:ext uri="{FF2B5EF4-FFF2-40B4-BE49-F238E27FC236}">
                <a16:creationId xmlns:a16="http://schemas.microsoft.com/office/drawing/2014/main" id="{66AFBF81-D5FF-4199-B7CC-56FCF170AB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0D2EBE-E8AB-4342-830D-BE362562FEF5}"/>
              </a:ext>
            </a:extLst>
          </p:cNvPr>
          <p:cNvSpPr>
            <a:spLocks noGrp="1"/>
          </p:cNvSpPr>
          <p:nvPr>
            <p:ph type="sldNum" sz="quarter" idx="12"/>
          </p:nvPr>
        </p:nvSpPr>
        <p:spPr/>
        <p:txBody>
          <a:bodyPr/>
          <a:lstStyle/>
          <a:p>
            <a:fld id="{0FFDAD68-CEC1-4954-AD57-6C70F87B4F4D}" type="slidenum">
              <a:rPr lang="en-US" smtClean="0"/>
              <a:t>‹#›</a:t>
            </a:fld>
            <a:endParaRPr lang="en-US"/>
          </a:p>
        </p:txBody>
      </p:sp>
    </p:spTree>
    <p:extLst>
      <p:ext uri="{BB962C8B-B14F-4D97-AF65-F5344CB8AC3E}">
        <p14:creationId xmlns:p14="http://schemas.microsoft.com/office/powerpoint/2010/main" val="2845945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7BCFE5-1F38-4B2A-99E0-F86AEB440B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4717EA-575B-4E61-9A18-A50CF39BA4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B7F3B0-9BDF-40BB-93F6-9F52070D63D3}"/>
              </a:ext>
            </a:extLst>
          </p:cNvPr>
          <p:cNvSpPr>
            <a:spLocks noGrp="1"/>
          </p:cNvSpPr>
          <p:nvPr>
            <p:ph type="dt" sz="half" idx="10"/>
          </p:nvPr>
        </p:nvSpPr>
        <p:spPr/>
        <p:txBody>
          <a:bodyPr/>
          <a:lstStyle/>
          <a:p>
            <a:fld id="{526179BC-6127-4541-A288-27F93E15E47D}" type="datetimeFigureOut">
              <a:rPr lang="en-US" smtClean="0"/>
              <a:t>7/15/21</a:t>
            </a:fld>
            <a:endParaRPr lang="en-US"/>
          </a:p>
        </p:txBody>
      </p:sp>
      <p:sp>
        <p:nvSpPr>
          <p:cNvPr id="5" name="Footer Placeholder 4">
            <a:extLst>
              <a:ext uri="{FF2B5EF4-FFF2-40B4-BE49-F238E27FC236}">
                <a16:creationId xmlns:a16="http://schemas.microsoft.com/office/drawing/2014/main" id="{A7DAAFBC-2DD5-4E79-9E83-E877B3BCD5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51A85D-AB6E-4D42-9743-85171A94AF2F}"/>
              </a:ext>
            </a:extLst>
          </p:cNvPr>
          <p:cNvSpPr>
            <a:spLocks noGrp="1"/>
          </p:cNvSpPr>
          <p:nvPr>
            <p:ph type="sldNum" sz="quarter" idx="12"/>
          </p:nvPr>
        </p:nvSpPr>
        <p:spPr/>
        <p:txBody>
          <a:bodyPr/>
          <a:lstStyle/>
          <a:p>
            <a:fld id="{0FFDAD68-CEC1-4954-AD57-6C70F87B4F4D}" type="slidenum">
              <a:rPr lang="en-US" smtClean="0"/>
              <a:t>‹#›</a:t>
            </a:fld>
            <a:endParaRPr lang="en-US"/>
          </a:p>
        </p:txBody>
      </p:sp>
    </p:spTree>
    <p:extLst>
      <p:ext uri="{BB962C8B-B14F-4D97-AF65-F5344CB8AC3E}">
        <p14:creationId xmlns:p14="http://schemas.microsoft.com/office/powerpoint/2010/main" val="2921324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77885-FCAE-4C46-BE21-C9E3FE7B46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76BEBA-8EAC-4915-8FD9-676235F2AA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D2649D-C00A-4F1B-A6CC-E25295F10CF4}"/>
              </a:ext>
            </a:extLst>
          </p:cNvPr>
          <p:cNvSpPr>
            <a:spLocks noGrp="1"/>
          </p:cNvSpPr>
          <p:nvPr>
            <p:ph type="dt" sz="half" idx="10"/>
          </p:nvPr>
        </p:nvSpPr>
        <p:spPr/>
        <p:txBody>
          <a:bodyPr/>
          <a:lstStyle/>
          <a:p>
            <a:fld id="{526179BC-6127-4541-A288-27F93E15E47D}" type="datetimeFigureOut">
              <a:rPr lang="en-US" smtClean="0"/>
              <a:t>7/15/21</a:t>
            </a:fld>
            <a:endParaRPr lang="en-US"/>
          </a:p>
        </p:txBody>
      </p:sp>
      <p:sp>
        <p:nvSpPr>
          <p:cNvPr id="5" name="Footer Placeholder 4">
            <a:extLst>
              <a:ext uri="{FF2B5EF4-FFF2-40B4-BE49-F238E27FC236}">
                <a16:creationId xmlns:a16="http://schemas.microsoft.com/office/drawing/2014/main" id="{F3F37E96-018B-4342-AB7F-1AACBD9720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E7FA24-4603-426D-A72E-A648AE489AFD}"/>
              </a:ext>
            </a:extLst>
          </p:cNvPr>
          <p:cNvSpPr>
            <a:spLocks noGrp="1"/>
          </p:cNvSpPr>
          <p:nvPr>
            <p:ph type="sldNum" sz="quarter" idx="12"/>
          </p:nvPr>
        </p:nvSpPr>
        <p:spPr/>
        <p:txBody>
          <a:bodyPr/>
          <a:lstStyle/>
          <a:p>
            <a:fld id="{0FFDAD68-CEC1-4954-AD57-6C70F87B4F4D}" type="slidenum">
              <a:rPr lang="en-US" smtClean="0"/>
              <a:t>‹#›</a:t>
            </a:fld>
            <a:endParaRPr lang="en-US"/>
          </a:p>
        </p:txBody>
      </p:sp>
    </p:spTree>
    <p:extLst>
      <p:ext uri="{BB962C8B-B14F-4D97-AF65-F5344CB8AC3E}">
        <p14:creationId xmlns:p14="http://schemas.microsoft.com/office/powerpoint/2010/main" val="3974325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938EB-0BA1-4276-983A-F0D1DE61AA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FC9E8D-33BA-4C3C-A21F-FFA9ABBF57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1CAA29-89E1-4E1E-AB31-9CA2F426B0A8}"/>
              </a:ext>
            </a:extLst>
          </p:cNvPr>
          <p:cNvSpPr>
            <a:spLocks noGrp="1"/>
          </p:cNvSpPr>
          <p:nvPr>
            <p:ph type="dt" sz="half" idx="10"/>
          </p:nvPr>
        </p:nvSpPr>
        <p:spPr/>
        <p:txBody>
          <a:bodyPr/>
          <a:lstStyle/>
          <a:p>
            <a:fld id="{526179BC-6127-4541-A288-27F93E15E47D}" type="datetimeFigureOut">
              <a:rPr lang="en-US" smtClean="0"/>
              <a:t>7/15/21</a:t>
            </a:fld>
            <a:endParaRPr lang="en-US"/>
          </a:p>
        </p:txBody>
      </p:sp>
      <p:sp>
        <p:nvSpPr>
          <p:cNvPr id="5" name="Footer Placeholder 4">
            <a:extLst>
              <a:ext uri="{FF2B5EF4-FFF2-40B4-BE49-F238E27FC236}">
                <a16:creationId xmlns:a16="http://schemas.microsoft.com/office/drawing/2014/main" id="{DC8E77FF-7690-4DCF-8A7A-2701C16D23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29F67-B7AD-43DD-8EFC-1D02355A4F3D}"/>
              </a:ext>
            </a:extLst>
          </p:cNvPr>
          <p:cNvSpPr>
            <a:spLocks noGrp="1"/>
          </p:cNvSpPr>
          <p:nvPr>
            <p:ph type="sldNum" sz="quarter" idx="12"/>
          </p:nvPr>
        </p:nvSpPr>
        <p:spPr/>
        <p:txBody>
          <a:bodyPr/>
          <a:lstStyle/>
          <a:p>
            <a:fld id="{0FFDAD68-CEC1-4954-AD57-6C70F87B4F4D}" type="slidenum">
              <a:rPr lang="en-US" smtClean="0"/>
              <a:t>‹#›</a:t>
            </a:fld>
            <a:endParaRPr lang="en-US"/>
          </a:p>
        </p:txBody>
      </p:sp>
    </p:spTree>
    <p:extLst>
      <p:ext uri="{BB962C8B-B14F-4D97-AF65-F5344CB8AC3E}">
        <p14:creationId xmlns:p14="http://schemas.microsoft.com/office/powerpoint/2010/main" val="3032042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082FE-5B37-4BF5-9E63-E770ECBEF5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F2AD6E-8B30-441F-9C23-EEC700946E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5BEE86-B9BA-4EB3-AAF5-29781793D2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4191D5-7C37-4437-9ED9-E3550F39B78E}"/>
              </a:ext>
            </a:extLst>
          </p:cNvPr>
          <p:cNvSpPr>
            <a:spLocks noGrp="1"/>
          </p:cNvSpPr>
          <p:nvPr>
            <p:ph type="dt" sz="half" idx="10"/>
          </p:nvPr>
        </p:nvSpPr>
        <p:spPr/>
        <p:txBody>
          <a:bodyPr/>
          <a:lstStyle/>
          <a:p>
            <a:fld id="{526179BC-6127-4541-A288-27F93E15E47D}" type="datetimeFigureOut">
              <a:rPr lang="en-US" smtClean="0"/>
              <a:t>7/15/21</a:t>
            </a:fld>
            <a:endParaRPr lang="en-US"/>
          </a:p>
        </p:txBody>
      </p:sp>
      <p:sp>
        <p:nvSpPr>
          <p:cNvPr id="6" name="Footer Placeholder 5">
            <a:extLst>
              <a:ext uri="{FF2B5EF4-FFF2-40B4-BE49-F238E27FC236}">
                <a16:creationId xmlns:a16="http://schemas.microsoft.com/office/drawing/2014/main" id="{E5616BCA-7C21-420B-8728-EF23A3A5AB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FE03B8-AA39-4ACC-A691-0C7D3BE7A667}"/>
              </a:ext>
            </a:extLst>
          </p:cNvPr>
          <p:cNvSpPr>
            <a:spLocks noGrp="1"/>
          </p:cNvSpPr>
          <p:nvPr>
            <p:ph type="sldNum" sz="quarter" idx="12"/>
          </p:nvPr>
        </p:nvSpPr>
        <p:spPr/>
        <p:txBody>
          <a:bodyPr/>
          <a:lstStyle/>
          <a:p>
            <a:fld id="{0FFDAD68-CEC1-4954-AD57-6C70F87B4F4D}" type="slidenum">
              <a:rPr lang="en-US" smtClean="0"/>
              <a:t>‹#›</a:t>
            </a:fld>
            <a:endParaRPr lang="en-US"/>
          </a:p>
        </p:txBody>
      </p:sp>
    </p:spTree>
    <p:extLst>
      <p:ext uri="{BB962C8B-B14F-4D97-AF65-F5344CB8AC3E}">
        <p14:creationId xmlns:p14="http://schemas.microsoft.com/office/powerpoint/2010/main" val="581468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10468-4AAD-47F1-A9C0-A9CF9CECDF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DACDA-C36A-4185-923F-7952EA00C1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9C6323-C89F-4174-9DA3-0E3988B746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DD61CC-FFC3-48AA-ACFB-39C4F3D335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C85D00-0C5F-413B-8C39-8DFE9FBAB7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86871B-FB4F-42BC-A813-47A7E2260951}"/>
              </a:ext>
            </a:extLst>
          </p:cNvPr>
          <p:cNvSpPr>
            <a:spLocks noGrp="1"/>
          </p:cNvSpPr>
          <p:nvPr>
            <p:ph type="dt" sz="half" idx="10"/>
          </p:nvPr>
        </p:nvSpPr>
        <p:spPr/>
        <p:txBody>
          <a:bodyPr/>
          <a:lstStyle/>
          <a:p>
            <a:fld id="{526179BC-6127-4541-A288-27F93E15E47D}" type="datetimeFigureOut">
              <a:rPr lang="en-US" smtClean="0"/>
              <a:t>7/15/21</a:t>
            </a:fld>
            <a:endParaRPr lang="en-US"/>
          </a:p>
        </p:txBody>
      </p:sp>
      <p:sp>
        <p:nvSpPr>
          <p:cNvPr id="8" name="Footer Placeholder 7">
            <a:extLst>
              <a:ext uri="{FF2B5EF4-FFF2-40B4-BE49-F238E27FC236}">
                <a16:creationId xmlns:a16="http://schemas.microsoft.com/office/drawing/2014/main" id="{65D38F68-0ED9-4B12-8558-0E5D589089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EF3B7B-9D36-4440-89CE-0F8E6D2DBCFB}"/>
              </a:ext>
            </a:extLst>
          </p:cNvPr>
          <p:cNvSpPr>
            <a:spLocks noGrp="1"/>
          </p:cNvSpPr>
          <p:nvPr>
            <p:ph type="sldNum" sz="quarter" idx="12"/>
          </p:nvPr>
        </p:nvSpPr>
        <p:spPr/>
        <p:txBody>
          <a:bodyPr/>
          <a:lstStyle/>
          <a:p>
            <a:fld id="{0FFDAD68-CEC1-4954-AD57-6C70F87B4F4D}" type="slidenum">
              <a:rPr lang="en-US" smtClean="0"/>
              <a:t>‹#›</a:t>
            </a:fld>
            <a:endParaRPr lang="en-US"/>
          </a:p>
        </p:txBody>
      </p:sp>
    </p:spTree>
    <p:extLst>
      <p:ext uri="{BB962C8B-B14F-4D97-AF65-F5344CB8AC3E}">
        <p14:creationId xmlns:p14="http://schemas.microsoft.com/office/powerpoint/2010/main" val="1529123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7F654-FEA2-45DA-AB66-406DD85B64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7015DB-EA79-4F83-9338-A172158DFE59}"/>
              </a:ext>
            </a:extLst>
          </p:cNvPr>
          <p:cNvSpPr>
            <a:spLocks noGrp="1"/>
          </p:cNvSpPr>
          <p:nvPr>
            <p:ph type="dt" sz="half" idx="10"/>
          </p:nvPr>
        </p:nvSpPr>
        <p:spPr/>
        <p:txBody>
          <a:bodyPr/>
          <a:lstStyle/>
          <a:p>
            <a:fld id="{526179BC-6127-4541-A288-27F93E15E47D}" type="datetimeFigureOut">
              <a:rPr lang="en-US" smtClean="0"/>
              <a:t>7/15/21</a:t>
            </a:fld>
            <a:endParaRPr lang="en-US"/>
          </a:p>
        </p:txBody>
      </p:sp>
      <p:sp>
        <p:nvSpPr>
          <p:cNvPr id="4" name="Footer Placeholder 3">
            <a:extLst>
              <a:ext uri="{FF2B5EF4-FFF2-40B4-BE49-F238E27FC236}">
                <a16:creationId xmlns:a16="http://schemas.microsoft.com/office/drawing/2014/main" id="{B016878D-05B4-4D0A-B311-609977593D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A9313F-68CB-4399-94F8-1871B79767B1}"/>
              </a:ext>
            </a:extLst>
          </p:cNvPr>
          <p:cNvSpPr>
            <a:spLocks noGrp="1"/>
          </p:cNvSpPr>
          <p:nvPr>
            <p:ph type="sldNum" sz="quarter" idx="12"/>
          </p:nvPr>
        </p:nvSpPr>
        <p:spPr/>
        <p:txBody>
          <a:bodyPr/>
          <a:lstStyle/>
          <a:p>
            <a:fld id="{0FFDAD68-CEC1-4954-AD57-6C70F87B4F4D}" type="slidenum">
              <a:rPr lang="en-US" smtClean="0"/>
              <a:t>‹#›</a:t>
            </a:fld>
            <a:endParaRPr lang="en-US"/>
          </a:p>
        </p:txBody>
      </p:sp>
    </p:spTree>
    <p:extLst>
      <p:ext uri="{BB962C8B-B14F-4D97-AF65-F5344CB8AC3E}">
        <p14:creationId xmlns:p14="http://schemas.microsoft.com/office/powerpoint/2010/main" val="370472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2FDBCB-FC06-44D8-AB74-042F6C7CD16E}"/>
              </a:ext>
            </a:extLst>
          </p:cNvPr>
          <p:cNvSpPr>
            <a:spLocks noGrp="1"/>
          </p:cNvSpPr>
          <p:nvPr>
            <p:ph type="dt" sz="half" idx="10"/>
          </p:nvPr>
        </p:nvSpPr>
        <p:spPr/>
        <p:txBody>
          <a:bodyPr/>
          <a:lstStyle/>
          <a:p>
            <a:fld id="{526179BC-6127-4541-A288-27F93E15E47D}" type="datetimeFigureOut">
              <a:rPr lang="en-US" smtClean="0"/>
              <a:t>7/15/21</a:t>
            </a:fld>
            <a:endParaRPr lang="en-US"/>
          </a:p>
        </p:txBody>
      </p:sp>
      <p:sp>
        <p:nvSpPr>
          <p:cNvPr id="3" name="Footer Placeholder 2">
            <a:extLst>
              <a:ext uri="{FF2B5EF4-FFF2-40B4-BE49-F238E27FC236}">
                <a16:creationId xmlns:a16="http://schemas.microsoft.com/office/drawing/2014/main" id="{0092DC07-83EE-4A4B-A60C-0635D3855B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123F59-A6F4-41F3-BE88-33DA3BC6E5CA}"/>
              </a:ext>
            </a:extLst>
          </p:cNvPr>
          <p:cNvSpPr>
            <a:spLocks noGrp="1"/>
          </p:cNvSpPr>
          <p:nvPr>
            <p:ph type="sldNum" sz="quarter" idx="12"/>
          </p:nvPr>
        </p:nvSpPr>
        <p:spPr/>
        <p:txBody>
          <a:bodyPr/>
          <a:lstStyle/>
          <a:p>
            <a:fld id="{0FFDAD68-CEC1-4954-AD57-6C70F87B4F4D}" type="slidenum">
              <a:rPr lang="en-US" smtClean="0"/>
              <a:t>‹#›</a:t>
            </a:fld>
            <a:endParaRPr lang="en-US"/>
          </a:p>
        </p:txBody>
      </p:sp>
    </p:spTree>
    <p:extLst>
      <p:ext uri="{BB962C8B-B14F-4D97-AF65-F5344CB8AC3E}">
        <p14:creationId xmlns:p14="http://schemas.microsoft.com/office/powerpoint/2010/main" val="2988778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CC796-6782-454A-9B26-617B8CBA97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9ADAA2-27C6-4956-A0BD-FD2CF0FE49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6FC50A-52F4-41FC-9DAD-CB515AD365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52E3B6-7394-45D0-82AE-719C7EF32476}"/>
              </a:ext>
            </a:extLst>
          </p:cNvPr>
          <p:cNvSpPr>
            <a:spLocks noGrp="1"/>
          </p:cNvSpPr>
          <p:nvPr>
            <p:ph type="dt" sz="half" idx="10"/>
          </p:nvPr>
        </p:nvSpPr>
        <p:spPr/>
        <p:txBody>
          <a:bodyPr/>
          <a:lstStyle/>
          <a:p>
            <a:fld id="{526179BC-6127-4541-A288-27F93E15E47D}" type="datetimeFigureOut">
              <a:rPr lang="en-US" smtClean="0"/>
              <a:t>7/15/21</a:t>
            </a:fld>
            <a:endParaRPr lang="en-US"/>
          </a:p>
        </p:txBody>
      </p:sp>
      <p:sp>
        <p:nvSpPr>
          <p:cNvPr id="6" name="Footer Placeholder 5">
            <a:extLst>
              <a:ext uri="{FF2B5EF4-FFF2-40B4-BE49-F238E27FC236}">
                <a16:creationId xmlns:a16="http://schemas.microsoft.com/office/drawing/2014/main" id="{67964A1F-FBAD-46AB-9441-471F5D8F35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984899-D3A9-4F0F-87A6-07FE731A5515}"/>
              </a:ext>
            </a:extLst>
          </p:cNvPr>
          <p:cNvSpPr>
            <a:spLocks noGrp="1"/>
          </p:cNvSpPr>
          <p:nvPr>
            <p:ph type="sldNum" sz="quarter" idx="12"/>
          </p:nvPr>
        </p:nvSpPr>
        <p:spPr/>
        <p:txBody>
          <a:bodyPr/>
          <a:lstStyle/>
          <a:p>
            <a:fld id="{0FFDAD68-CEC1-4954-AD57-6C70F87B4F4D}" type="slidenum">
              <a:rPr lang="en-US" smtClean="0"/>
              <a:t>‹#›</a:t>
            </a:fld>
            <a:endParaRPr lang="en-US"/>
          </a:p>
        </p:txBody>
      </p:sp>
    </p:spTree>
    <p:extLst>
      <p:ext uri="{BB962C8B-B14F-4D97-AF65-F5344CB8AC3E}">
        <p14:creationId xmlns:p14="http://schemas.microsoft.com/office/powerpoint/2010/main" val="3429329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F2211-09A6-4F5E-BB0C-3E6454B9F6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71CBE8-A45C-454E-A574-0B45C4EE85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A1657D-39A0-4141-8A91-9A863D17C1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4F0C1A-F2D1-418C-AE9E-94C1E9BD6923}"/>
              </a:ext>
            </a:extLst>
          </p:cNvPr>
          <p:cNvSpPr>
            <a:spLocks noGrp="1"/>
          </p:cNvSpPr>
          <p:nvPr>
            <p:ph type="dt" sz="half" idx="10"/>
          </p:nvPr>
        </p:nvSpPr>
        <p:spPr/>
        <p:txBody>
          <a:bodyPr/>
          <a:lstStyle/>
          <a:p>
            <a:fld id="{526179BC-6127-4541-A288-27F93E15E47D}" type="datetimeFigureOut">
              <a:rPr lang="en-US" smtClean="0"/>
              <a:t>7/15/21</a:t>
            </a:fld>
            <a:endParaRPr lang="en-US"/>
          </a:p>
        </p:txBody>
      </p:sp>
      <p:sp>
        <p:nvSpPr>
          <p:cNvPr id="6" name="Footer Placeholder 5">
            <a:extLst>
              <a:ext uri="{FF2B5EF4-FFF2-40B4-BE49-F238E27FC236}">
                <a16:creationId xmlns:a16="http://schemas.microsoft.com/office/drawing/2014/main" id="{BA727A8E-F870-4B04-8D40-8655629CB4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629279-63CD-4AB4-9073-6D1BE80DDA37}"/>
              </a:ext>
            </a:extLst>
          </p:cNvPr>
          <p:cNvSpPr>
            <a:spLocks noGrp="1"/>
          </p:cNvSpPr>
          <p:nvPr>
            <p:ph type="sldNum" sz="quarter" idx="12"/>
          </p:nvPr>
        </p:nvSpPr>
        <p:spPr/>
        <p:txBody>
          <a:bodyPr/>
          <a:lstStyle/>
          <a:p>
            <a:fld id="{0FFDAD68-CEC1-4954-AD57-6C70F87B4F4D}" type="slidenum">
              <a:rPr lang="en-US" smtClean="0"/>
              <a:t>‹#›</a:t>
            </a:fld>
            <a:endParaRPr lang="en-US"/>
          </a:p>
        </p:txBody>
      </p:sp>
    </p:spTree>
    <p:extLst>
      <p:ext uri="{BB962C8B-B14F-4D97-AF65-F5344CB8AC3E}">
        <p14:creationId xmlns:p14="http://schemas.microsoft.com/office/powerpoint/2010/main" val="1460176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6B78C6-77D8-4457-98F1-2195BFF5A7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5862B6-DFDF-4786-A97D-0E865872B8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DFD61-0CCF-46D7-B54B-4F789C898D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6179BC-6127-4541-A288-27F93E15E47D}" type="datetimeFigureOut">
              <a:rPr lang="en-US" smtClean="0"/>
              <a:t>7/15/21</a:t>
            </a:fld>
            <a:endParaRPr lang="en-US"/>
          </a:p>
        </p:txBody>
      </p:sp>
      <p:sp>
        <p:nvSpPr>
          <p:cNvPr id="5" name="Footer Placeholder 4">
            <a:extLst>
              <a:ext uri="{FF2B5EF4-FFF2-40B4-BE49-F238E27FC236}">
                <a16:creationId xmlns:a16="http://schemas.microsoft.com/office/drawing/2014/main" id="{643CD271-151F-439E-B9E2-4C38E15FA8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CA873B-4D91-413E-A243-2AC68B2B02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FDAD68-CEC1-4954-AD57-6C70F87B4F4D}" type="slidenum">
              <a:rPr lang="en-US" smtClean="0"/>
              <a:t>‹#›</a:t>
            </a:fld>
            <a:endParaRPr lang="en-US"/>
          </a:p>
        </p:txBody>
      </p:sp>
    </p:spTree>
    <p:extLst>
      <p:ext uri="{BB962C8B-B14F-4D97-AF65-F5344CB8AC3E}">
        <p14:creationId xmlns:p14="http://schemas.microsoft.com/office/powerpoint/2010/main" val="3508135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2.jpe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EFEC2-8074-40AE-A090-F16CFF7EE83F}"/>
              </a:ext>
            </a:extLst>
          </p:cNvPr>
          <p:cNvSpPr>
            <a:spLocks noGrp="1"/>
          </p:cNvSpPr>
          <p:nvPr>
            <p:ph type="ctrTitle"/>
          </p:nvPr>
        </p:nvSpPr>
        <p:spPr>
          <a:xfrm>
            <a:off x="1524000" y="1237741"/>
            <a:ext cx="9144000" cy="2387600"/>
          </a:xfrm>
        </p:spPr>
        <p:txBody>
          <a:bodyPr>
            <a:normAutofit/>
          </a:bodyPr>
          <a:lstStyle/>
          <a:p>
            <a:r>
              <a:rPr lang="en-US" b="1" dirty="0"/>
              <a:t>Do viral genomes adapt to host nitrogen limitation?</a:t>
            </a:r>
          </a:p>
        </p:txBody>
      </p:sp>
      <p:sp>
        <p:nvSpPr>
          <p:cNvPr id="3" name="Subtitle 2">
            <a:extLst>
              <a:ext uri="{FF2B5EF4-FFF2-40B4-BE49-F238E27FC236}">
                <a16:creationId xmlns:a16="http://schemas.microsoft.com/office/drawing/2014/main" id="{2A5F7EE5-B8F4-4B8C-9897-C0E851405900}"/>
              </a:ext>
            </a:extLst>
          </p:cNvPr>
          <p:cNvSpPr>
            <a:spLocks noGrp="1"/>
          </p:cNvSpPr>
          <p:nvPr>
            <p:ph type="subTitle" idx="1"/>
          </p:nvPr>
        </p:nvSpPr>
        <p:spPr>
          <a:xfrm>
            <a:off x="1524000" y="3659395"/>
            <a:ext cx="9144000" cy="1655762"/>
          </a:xfrm>
        </p:spPr>
        <p:txBody>
          <a:bodyPr>
            <a:normAutofit/>
          </a:bodyPr>
          <a:lstStyle/>
          <a:p>
            <a:r>
              <a:rPr lang="en-US" dirty="0"/>
              <a:t>Isimeme Udu</a:t>
            </a:r>
          </a:p>
          <a:p>
            <a:r>
              <a:rPr lang="en-US" dirty="0"/>
              <a:t>Aquatic Chemical Ecology (ACE) Program</a:t>
            </a:r>
          </a:p>
        </p:txBody>
      </p:sp>
      <p:pic>
        <p:nvPicPr>
          <p:cNvPr id="1026" name="Picture 2" descr="Daniel Muratore (@adanielmuratore) | Twitter">
            <a:extLst>
              <a:ext uri="{FF2B5EF4-FFF2-40B4-BE49-F238E27FC236}">
                <a16:creationId xmlns:a16="http://schemas.microsoft.com/office/drawing/2014/main" id="{59E844F9-DA2B-4941-AC58-D3EB1DEC1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792" y="3886625"/>
            <a:ext cx="2331720" cy="23317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Ardent Advocate&amp;#39;: Joshua Weitz Named Georgia Tech Faculty of the Year by  Graduate Student Government Association | College of Sciences | Georgia  Institute of Technology | Atlanta, GA">
            <a:extLst>
              <a:ext uri="{FF2B5EF4-FFF2-40B4-BE49-F238E27FC236}">
                <a16:creationId xmlns:a16="http://schemas.microsoft.com/office/drawing/2014/main" id="{61EBF49D-D3C0-4DD9-9B1F-26CD416A37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7424" y="3886625"/>
            <a:ext cx="2331720" cy="23317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imons Foundation for GGI">
            <a:extLst>
              <a:ext uri="{FF2B5EF4-FFF2-40B4-BE49-F238E27FC236}">
                <a16:creationId xmlns:a16="http://schemas.microsoft.com/office/drawing/2014/main" id="{8C454A57-4730-4C8D-95FA-6C1084B078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147" y="147362"/>
            <a:ext cx="4587766" cy="665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B52FD9-317C-4D12-82CF-BFF02ADF06A9}"/>
              </a:ext>
            </a:extLst>
          </p:cNvPr>
          <p:cNvSpPr txBox="1"/>
          <p:nvPr/>
        </p:nvSpPr>
        <p:spPr>
          <a:xfrm>
            <a:off x="929640" y="6218345"/>
            <a:ext cx="1886712" cy="369332"/>
          </a:xfrm>
          <a:prstGeom prst="rect">
            <a:avLst/>
          </a:prstGeom>
          <a:noFill/>
        </p:spPr>
        <p:txBody>
          <a:bodyPr wrap="square" rtlCol="0">
            <a:spAutoFit/>
          </a:bodyPr>
          <a:lstStyle/>
          <a:p>
            <a:r>
              <a:rPr lang="en-US" dirty="0"/>
              <a:t>Daniel </a:t>
            </a:r>
            <a:r>
              <a:rPr lang="en-US" dirty="0" err="1"/>
              <a:t>Muratore</a:t>
            </a:r>
            <a:endParaRPr lang="en-US" dirty="0"/>
          </a:p>
        </p:txBody>
      </p:sp>
      <p:sp>
        <p:nvSpPr>
          <p:cNvPr id="8" name="TextBox 7">
            <a:extLst>
              <a:ext uri="{FF2B5EF4-FFF2-40B4-BE49-F238E27FC236}">
                <a16:creationId xmlns:a16="http://schemas.microsoft.com/office/drawing/2014/main" id="{A761E890-786C-4F90-BFB7-2EA50255DA3E}"/>
              </a:ext>
            </a:extLst>
          </p:cNvPr>
          <p:cNvSpPr txBox="1"/>
          <p:nvPr/>
        </p:nvSpPr>
        <p:spPr>
          <a:xfrm>
            <a:off x="9295315" y="6228873"/>
            <a:ext cx="2331720" cy="369332"/>
          </a:xfrm>
          <a:prstGeom prst="rect">
            <a:avLst/>
          </a:prstGeom>
          <a:noFill/>
        </p:spPr>
        <p:txBody>
          <a:bodyPr wrap="square" rtlCol="0">
            <a:spAutoFit/>
          </a:bodyPr>
          <a:lstStyle/>
          <a:p>
            <a:r>
              <a:rPr lang="en-US" dirty="0"/>
              <a:t>Dr. Joshua S. Weitz</a:t>
            </a:r>
          </a:p>
        </p:txBody>
      </p:sp>
      <p:pic>
        <p:nvPicPr>
          <p:cNvPr id="1032" name="Picture 8" descr="Logos | Official Institute Brand">
            <a:extLst>
              <a:ext uri="{FF2B5EF4-FFF2-40B4-BE49-F238E27FC236}">
                <a16:creationId xmlns:a16="http://schemas.microsoft.com/office/drawing/2014/main" id="{4D61E9C1-386C-4F75-B6D1-252AE425FE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630" y="74210"/>
            <a:ext cx="2664808" cy="1130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368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E986B-EC1A-4D8B-8268-AB1BCA7F9FDF}"/>
              </a:ext>
            </a:extLst>
          </p:cNvPr>
          <p:cNvSpPr>
            <a:spLocks noGrp="1"/>
          </p:cNvSpPr>
          <p:nvPr>
            <p:ph type="title"/>
          </p:nvPr>
        </p:nvSpPr>
        <p:spPr>
          <a:xfrm>
            <a:off x="44726" y="256240"/>
            <a:ext cx="12102548" cy="1325563"/>
          </a:xfrm>
        </p:spPr>
        <p:txBody>
          <a:bodyPr/>
          <a:lstStyle/>
          <a:p>
            <a:pPr algn="ctr"/>
            <a:r>
              <a:rPr lang="en-US" b="1" dirty="0"/>
              <a:t>Data Collection of Marine Viral Genomes – GOV</a:t>
            </a:r>
            <a:endParaRPr lang="en-US" dirty="0"/>
          </a:p>
        </p:txBody>
      </p:sp>
      <p:pic>
        <p:nvPicPr>
          <p:cNvPr id="16" name="Picture 2" descr="Green Check Mark Icon Animation Stock Footage Video (100% Royalty-free)  1052593979 | Shutterstock">
            <a:extLst>
              <a:ext uri="{FF2B5EF4-FFF2-40B4-BE49-F238E27FC236}">
                <a16:creationId xmlns:a16="http://schemas.microsoft.com/office/drawing/2014/main" id="{575AF5AB-C192-0D43-9080-021B37E8F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7760" y="1694533"/>
            <a:ext cx="1135847" cy="63874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DC743D6-F0A6-C04A-AFD1-F078F4056087}"/>
              </a:ext>
            </a:extLst>
          </p:cNvPr>
          <p:cNvSpPr txBox="1"/>
          <p:nvPr/>
        </p:nvSpPr>
        <p:spPr>
          <a:xfrm>
            <a:off x="7414786" y="1705115"/>
            <a:ext cx="4465540" cy="584775"/>
          </a:xfrm>
          <a:prstGeom prst="rect">
            <a:avLst/>
          </a:prstGeom>
          <a:noFill/>
        </p:spPr>
        <p:txBody>
          <a:bodyPr wrap="square" rtlCol="0">
            <a:spAutoFit/>
          </a:bodyPr>
          <a:lstStyle/>
          <a:p>
            <a:r>
              <a:rPr lang="en-US" sz="3200" dirty="0"/>
              <a:t>Assemblies downloaded</a:t>
            </a:r>
          </a:p>
        </p:txBody>
      </p:sp>
      <p:pic>
        <p:nvPicPr>
          <p:cNvPr id="23" name="Picture 2" descr="Green Check Mark Icon Animation Stock Footage Video (100% Royalty-free)  1052593979 | Shutterstock">
            <a:extLst>
              <a:ext uri="{FF2B5EF4-FFF2-40B4-BE49-F238E27FC236}">
                <a16:creationId xmlns:a16="http://schemas.microsoft.com/office/drawing/2014/main" id="{50FAE964-E10E-BF41-A0B2-28FD32BE9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7760" y="2376771"/>
            <a:ext cx="1135847" cy="63874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1DC855E-ED1F-8843-8E35-2F90C11F7906}"/>
              </a:ext>
            </a:extLst>
          </p:cNvPr>
          <p:cNvSpPr txBox="1"/>
          <p:nvPr/>
        </p:nvSpPr>
        <p:spPr>
          <a:xfrm>
            <a:off x="7414786" y="2387353"/>
            <a:ext cx="4465540" cy="584775"/>
          </a:xfrm>
          <a:prstGeom prst="rect">
            <a:avLst/>
          </a:prstGeom>
          <a:noFill/>
        </p:spPr>
        <p:txBody>
          <a:bodyPr wrap="square" rtlCol="0">
            <a:spAutoFit/>
          </a:bodyPr>
          <a:lstStyle/>
          <a:p>
            <a:r>
              <a:rPr lang="en-US" sz="3200" dirty="0"/>
              <a:t>GC content calculated</a:t>
            </a:r>
          </a:p>
        </p:txBody>
      </p:sp>
      <p:sp>
        <p:nvSpPr>
          <p:cNvPr id="25" name="TextBox 24">
            <a:extLst>
              <a:ext uri="{FF2B5EF4-FFF2-40B4-BE49-F238E27FC236}">
                <a16:creationId xmlns:a16="http://schemas.microsoft.com/office/drawing/2014/main" id="{7FC1A38E-5A60-7942-BC47-1E51B29075BA}"/>
              </a:ext>
            </a:extLst>
          </p:cNvPr>
          <p:cNvSpPr txBox="1"/>
          <p:nvPr/>
        </p:nvSpPr>
        <p:spPr>
          <a:xfrm>
            <a:off x="7414786" y="3136318"/>
            <a:ext cx="4790218" cy="584775"/>
          </a:xfrm>
          <a:prstGeom prst="rect">
            <a:avLst/>
          </a:prstGeom>
          <a:noFill/>
        </p:spPr>
        <p:txBody>
          <a:bodyPr wrap="square" rtlCol="0">
            <a:spAutoFit/>
          </a:bodyPr>
          <a:lstStyle/>
          <a:p>
            <a:r>
              <a:rPr lang="en-US" sz="3200" dirty="0"/>
              <a:t>Parsing through metadata</a:t>
            </a:r>
          </a:p>
        </p:txBody>
      </p:sp>
      <p:pic>
        <p:nvPicPr>
          <p:cNvPr id="27" name="Picture 4" descr="Red cross check mark icon simple style Royalty Free Vector">
            <a:extLst>
              <a:ext uri="{FF2B5EF4-FFF2-40B4-BE49-F238E27FC236}">
                <a16:creationId xmlns:a16="http://schemas.microsoft.com/office/drawing/2014/main" id="{55C3A4A8-C055-0840-9FFF-A410F1D86E9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85" t="7769" r="7584" b="14830"/>
          <a:stretch/>
        </p:blipFill>
        <p:spPr bwMode="auto">
          <a:xfrm>
            <a:off x="6741526" y="3255748"/>
            <a:ext cx="528313" cy="5199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1B0166B-E015-FB47-BB3F-90DC690CDC53}"/>
              </a:ext>
            </a:extLst>
          </p:cNvPr>
          <p:cNvSpPr/>
          <p:nvPr/>
        </p:nvSpPr>
        <p:spPr>
          <a:xfrm>
            <a:off x="5817078" y="1372524"/>
            <a:ext cx="6285470" cy="32801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6" descr="Text&#10;&#10;Description automatically generated">
            <a:extLst>
              <a:ext uri="{FF2B5EF4-FFF2-40B4-BE49-F238E27FC236}">
                <a16:creationId xmlns:a16="http://schemas.microsoft.com/office/drawing/2014/main" id="{19403EDA-80B3-D34A-8896-FD70BC0B929C}"/>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24176"/>
          <a:stretch/>
        </p:blipFill>
        <p:spPr>
          <a:xfrm>
            <a:off x="311674" y="1583989"/>
            <a:ext cx="7564526" cy="3774241"/>
          </a:xfrm>
        </p:spPr>
      </p:pic>
      <p:grpSp>
        <p:nvGrpSpPr>
          <p:cNvPr id="21" name="Group 20">
            <a:extLst>
              <a:ext uri="{FF2B5EF4-FFF2-40B4-BE49-F238E27FC236}">
                <a16:creationId xmlns:a16="http://schemas.microsoft.com/office/drawing/2014/main" id="{EDCB487C-7922-1147-9906-6166AF185D95}"/>
              </a:ext>
            </a:extLst>
          </p:cNvPr>
          <p:cNvGrpSpPr/>
          <p:nvPr/>
        </p:nvGrpSpPr>
        <p:grpSpPr>
          <a:xfrm>
            <a:off x="7988602" y="1305773"/>
            <a:ext cx="3931442" cy="4330671"/>
            <a:chOff x="10761518" y="2477228"/>
            <a:chExt cx="3931442" cy="4330671"/>
          </a:xfrm>
        </p:grpSpPr>
        <p:sp>
          <p:nvSpPr>
            <p:cNvPr id="14" name="Rectangle 13">
              <a:extLst>
                <a:ext uri="{FF2B5EF4-FFF2-40B4-BE49-F238E27FC236}">
                  <a16:creationId xmlns:a16="http://schemas.microsoft.com/office/drawing/2014/main" id="{FB981EC0-CB8B-EB43-BE1F-CBFAE8642165}"/>
                </a:ext>
              </a:extLst>
            </p:cNvPr>
            <p:cNvSpPr/>
            <p:nvPr/>
          </p:nvSpPr>
          <p:spPr>
            <a:xfrm>
              <a:off x="10761518" y="2477228"/>
              <a:ext cx="3814403" cy="43306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5FBD1D8B-13B0-444A-8538-7422C010A2DE}"/>
                </a:ext>
              </a:extLst>
            </p:cNvPr>
            <p:cNvSpPr txBox="1"/>
            <p:nvPr/>
          </p:nvSpPr>
          <p:spPr>
            <a:xfrm>
              <a:off x="11026134" y="2678704"/>
              <a:ext cx="3666826" cy="3970318"/>
            </a:xfrm>
            <a:prstGeom prst="rect">
              <a:avLst/>
            </a:prstGeom>
            <a:noFill/>
          </p:spPr>
          <p:txBody>
            <a:bodyPr wrap="square" rtlCol="0">
              <a:spAutoFit/>
            </a:bodyPr>
            <a:lstStyle/>
            <a:p>
              <a:r>
                <a:rPr lang="en-US" dirty="0"/>
                <a:t>&gt;Station189_MES_ALL_assembly_NODE_5334_length_16335_cov_14.126781</a:t>
              </a:r>
            </a:p>
            <a:p>
              <a:r>
                <a:rPr lang="en-US" dirty="0"/>
                <a:t>CATAATCTTTATTTAATAATAACGTTTGTTCATATTATACATATGAATATAAGAAAAAGCCTGACCGAAGCCAAGCTATTTTCTAAATCAGGGGAAAGTAATGTTTTTAGAAGTTTAAAATACAATAATCTGGTTGTACTGTAATGCTTATATTTTGAGCAGTATCTACAGTATCCCAATTATAATCTCCAAATGATGTATTTGTAATAAATGCACCTTTTATAATCCATTCAGATACAATGTCTCCTACAGGTCCTAGTACGTTAAAAGTAAGATCTTTTTTATAGA</a:t>
              </a:r>
            </a:p>
          </p:txBody>
        </p:sp>
      </p:grpSp>
      <p:grpSp>
        <p:nvGrpSpPr>
          <p:cNvPr id="22" name="Group 21">
            <a:extLst>
              <a:ext uri="{FF2B5EF4-FFF2-40B4-BE49-F238E27FC236}">
                <a16:creationId xmlns:a16="http://schemas.microsoft.com/office/drawing/2014/main" id="{62CD4443-89F5-A345-A8DB-DFD15923C3E7}"/>
              </a:ext>
            </a:extLst>
          </p:cNvPr>
          <p:cNvGrpSpPr/>
          <p:nvPr/>
        </p:nvGrpSpPr>
        <p:grpSpPr>
          <a:xfrm>
            <a:off x="2623357" y="4938208"/>
            <a:ext cx="7330966" cy="1582331"/>
            <a:chOff x="2591826" y="5064332"/>
            <a:chExt cx="7330966" cy="1582331"/>
          </a:xfrm>
        </p:grpSpPr>
        <p:cxnSp>
          <p:nvCxnSpPr>
            <p:cNvPr id="17" name="Straight Arrow Connector 16">
              <a:extLst>
                <a:ext uri="{FF2B5EF4-FFF2-40B4-BE49-F238E27FC236}">
                  <a16:creationId xmlns:a16="http://schemas.microsoft.com/office/drawing/2014/main" id="{5600D036-8594-8841-AE70-576752E144C9}"/>
                </a:ext>
              </a:extLst>
            </p:cNvPr>
            <p:cNvCxnSpPr/>
            <p:nvPr/>
          </p:nvCxnSpPr>
          <p:spPr>
            <a:xfrm flipH="1" flipV="1">
              <a:off x="4117891" y="5225138"/>
              <a:ext cx="1210854" cy="9246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4950456-59AE-A642-9CB1-B5F7CCD271FB}"/>
                </a:ext>
              </a:extLst>
            </p:cNvPr>
            <p:cNvCxnSpPr>
              <a:cxnSpLocks/>
            </p:cNvCxnSpPr>
            <p:nvPr/>
          </p:nvCxnSpPr>
          <p:spPr>
            <a:xfrm flipV="1">
              <a:off x="5325042" y="5064332"/>
              <a:ext cx="2948262" cy="107707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04069EF-A1C8-D445-B402-B2034B638E20}"/>
                </a:ext>
              </a:extLst>
            </p:cNvPr>
            <p:cNvSpPr txBox="1"/>
            <p:nvPr/>
          </p:nvSpPr>
          <p:spPr>
            <a:xfrm>
              <a:off x="2591826" y="6123443"/>
              <a:ext cx="7330966" cy="523220"/>
            </a:xfrm>
            <a:prstGeom prst="rect">
              <a:avLst/>
            </a:prstGeom>
            <a:noFill/>
          </p:spPr>
          <p:txBody>
            <a:bodyPr wrap="square" rtlCol="0">
              <a:spAutoFit/>
            </a:bodyPr>
            <a:lstStyle/>
            <a:p>
              <a:r>
                <a:rPr lang="en-US" sz="2800" dirty="0"/>
                <a:t>Match the sequence to the </a:t>
              </a:r>
              <a:r>
                <a:rPr lang="en-US" sz="2800" b="1" dirty="0"/>
                <a:t>sample</a:t>
              </a:r>
              <a:r>
                <a:rPr lang="en-US" sz="2800" dirty="0"/>
                <a:t> data</a:t>
              </a:r>
            </a:p>
          </p:txBody>
        </p:sp>
      </p:grpSp>
    </p:spTree>
    <p:extLst>
      <p:ext uri="{BB962C8B-B14F-4D97-AF65-F5344CB8AC3E}">
        <p14:creationId xmlns:p14="http://schemas.microsoft.com/office/powerpoint/2010/main" val="250802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5" grpId="0"/>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hart&#10;&#10;Description automatically generated">
            <a:extLst>
              <a:ext uri="{FF2B5EF4-FFF2-40B4-BE49-F238E27FC236}">
                <a16:creationId xmlns:a16="http://schemas.microsoft.com/office/drawing/2014/main" id="{F4B12886-B32B-B347-B9AD-0621BC3A53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416" y="1127129"/>
            <a:ext cx="7500611" cy="5625458"/>
          </a:xfrm>
          <a:prstGeom prst="rect">
            <a:avLst/>
          </a:prstGeom>
        </p:spPr>
      </p:pic>
      <p:grpSp>
        <p:nvGrpSpPr>
          <p:cNvPr id="16" name="Group 15">
            <a:extLst>
              <a:ext uri="{FF2B5EF4-FFF2-40B4-BE49-F238E27FC236}">
                <a16:creationId xmlns:a16="http://schemas.microsoft.com/office/drawing/2014/main" id="{7E6187FC-6C71-4B46-8614-3FBECBBADA20}"/>
              </a:ext>
            </a:extLst>
          </p:cNvPr>
          <p:cNvGrpSpPr/>
          <p:nvPr/>
        </p:nvGrpSpPr>
        <p:grpSpPr>
          <a:xfrm>
            <a:off x="1922229" y="1889241"/>
            <a:ext cx="9742550" cy="4406973"/>
            <a:chOff x="1746583" y="1128346"/>
            <a:chExt cx="10313612" cy="4821880"/>
          </a:xfrm>
        </p:grpSpPr>
        <p:sp>
          <p:nvSpPr>
            <p:cNvPr id="8" name="Donut 7">
              <a:extLst>
                <a:ext uri="{FF2B5EF4-FFF2-40B4-BE49-F238E27FC236}">
                  <a16:creationId xmlns:a16="http://schemas.microsoft.com/office/drawing/2014/main" id="{FFB4884C-36E4-3E4A-BD5D-D3C4A9309081}"/>
                </a:ext>
              </a:extLst>
            </p:cNvPr>
            <p:cNvSpPr/>
            <p:nvPr/>
          </p:nvSpPr>
          <p:spPr>
            <a:xfrm>
              <a:off x="1746583" y="5372100"/>
              <a:ext cx="684475" cy="578126"/>
            </a:xfrm>
            <a:prstGeom prst="donut">
              <a:avLst>
                <a:gd name="adj" fmla="val 2813"/>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9" name="Donut 8">
              <a:extLst>
                <a:ext uri="{FF2B5EF4-FFF2-40B4-BE49-F238E27FC236}">
                  <a16:creationId xmlns:a16="http://schemas.microsoft.com/office/drawing/2014/main" id="{A3B2818D-0912-5A46-A0B8-2B4239A55866}"/>
                </a:ext>
              </a:extLst>
            </p:cNvPr>
            <p:cNvSpPr/>
            <p:nvPr/>
          </p:nvSpPr>
          <p:spPr>
            <a:xfrm>
              <a:off x="6958971" y="1128346"/>
              <a:ext cx="5101224" cy="4243754"/>
            </a:xfrm>
            <a:prstGeom prst="donut">
              <a:avLst>
                <a:gd name="adj" fmla="val 123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Straight Arrow Connector 10">
              <a:extLst>
                <a:ext uri="{FF2B5EF4-FFF2-40B4-BE49-F238E27FC236}">
                  <a16:creationId xmlns:a16="http://schemas.microsoft.com/office/drawing/2014/main" id="{F718838C-CCEF-5B46-820A-B23B7B8C7F50}"/>
                </a:ext>
              </a:extLst>
            </p:cNvPr>
            <p:cNvCxnSpPr>
              <a:cxnSpLocks/>
              <a:stCxn id="8" idx="7"/>
            </p:cNvCxnSpPr>
            <p:nvPr/>
          </p:nvCxnSpPr>
          <p:spPr>
            <a:xfrm flipV="1">
              <a:off x="2330819" y="3969040"/>
              <a:ext cx="4797819" cy="148772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398F904-E805-F94D-8C64-27215FBCCC17}"/>
                </a:ext>
              </a:extLst>
            </p:cNvPr>
            <p:cNvGrpSpPr/>
            <p:nvPr/>
          </p:nvGrpSpPr>
          <p:grpSpPr>
            <a:xfrm>
              <a:off x="7759429" y="1859817"/>
              <a:ext cx="3518172" cy="2612535"/>
              <a:chOff x="7759429" y="1859817"/>
              <a:chExt cx="3518172" cy="2612535"/>
            </a:xfrm>
          </p:grpSpPr>
          <p:pic>
            <p:nvPicPr>
              <p:cNvPr id="7" name="Picture 6" descr="Chart, histogram&#10;&#10;Description automatically generated">
                <a:extLst>
                  <a:ext uri="{FF2B5EF4-FFF2-40B4-BE49-F238E27FC236}">
                    <a16:creationId xmlns:a16="http://schemas.microsoft.com/office/drawing/2014/main" id="{38A35C8F-EC9A-6D42-AB67-035D39EC424B}"/>
                  </a:ext>
                </a:extLst>
              </p:cNvPr>
              <p:cNvPicPr>
                <a:picLocks noChangeAspect="1"/>
              </p:cNvPicPr>
              <p:nvPr/>
            </p:nvPicPr>
            <p:blipFill rotWithShape="1">
              <a:blip r:embed="rId4">
                <a:extLst>
                  <a:ext uri="{28A0092B-C50C-407E-A947-70E740481C1C}">
                    <a14:useLocalDpi xmlns:a14="http://schemas.microsoft.com/office/drawing/2010/main" val="0"/>
                  </a:ext>
                </a:extLst>
              </a:blip>
              <a:srcRect l="12534" t="12604" r="10243" b="10936"/>
              <a:stretch/>
            </p:blipFill>
            <p:spPr>
              <a:xfrm>
                <a:off x="7759429" y="1859817"/>
                <a:ext cx="3518172" cy="2612535"/>
              </a:xfrm>
              <a:prstGeom prst="rect">
                <a:avLst/>
              </a:prstGeom>
            </p:spPr>
          </p:pic>
          <p:sp>
            <p:nvSpPr>
              <p:cNvPr id="13" name="Rectangle 12">
                <a:extLst>
                  <a:ext uri="{FF2B5EF4-FFF2-40B4-BE49-F238E27FC236}">
                    <a16:creationId xmlns:a16="http://schemas.microsoft.com/office/drawing/2014/main" id="{38C72CCB-6040-A54F-BF25-1C43AB299B19}"/>
                  </a:ext>
                </a:extLst>
              </p:cNvPr>
              <p:cNvSpPr/>
              <p:nvPr/>
            </p:nvSpPr>
            <p:spPr>
              <a:xfrm flipH="1">
                <a:off x="10676238" y="1859817"/>
                <a:ext cx="601363" cy="6362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 name="TextBox 17">
            <a:extLst>
              <a:ext uri="{FF2B5EF4-FFF2-40B4-BE49-F238E27FC236}">
                <a16:creationId xmlns:a16="http://schemas.microsoft.com/office/drawing/2014/main" id="{A4215DD4-CE55-6143-ADB8-036DB73E959F}"/>
              </a:ext>
            </a:extLst>
          </p:cNvPr>
          <p:cNvSpPr txBox="1"/>
          <p:nvPr/>
        </p:nvSpPr>
        <p:spPr>
          <a:xfrm>
            <a:off x="679622" y="271849"/>
            <a:ext cx="11269362" cy="1446550"/>
          </a:xfrm>
          <a:prstGeom prst="rect">
            <a:avLst/>
          </a:prstGeom>
          <a:noFill/>
        </p:spPr>
        <p:txBody>
          <a:bodyPr wrap="square" rtlCol="0">
            <a:spAutoFit/>
          </a:bodyPr>
          <a:lstStyle/>
          <a:p>
            <a:pPr algn="ctr"/>
            <a:r>
              <a:rPr lang="en-US" sz="4400" b="1">
                <a:latin typeface="+mj-lt"/>
              </a:rPr>
              <a:t>Sequence Length Distribution for ALOHA, SCOPE, GOV</a:t>
            </a:r>
            <a:endParaRPr lang="en-US" sz="4400" b="1" dirty="0">
              <a:latin typeface="+mj-lt"/>
            </a:endParaRPr>
          </a:p>
        </p:txBody>
      </p:sp>
    </p:spTree>
    <p:extLst>
      <p:ext uri="{BB962C8B-B14F-4D97-AF65-F5344CB8AC3E}">
        <p14:creationId xmlns:p14="http://schemas.microsoft.com/office/powerpoint/2010/main" val="243965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FCC8-0FF7-A442-BBBB-531A87BB3185}"/>
              </a:ext>
            </a:extLst>
          </p:cNvPr>
          <p:cNvSpPr>
            <a:spLocks noGrp="1"/>
          </p:cNvSpPr>
          <p:nvPr>
            <p:ph type="title"/>
          </p:nvPr>
        </p:nvSpPr>
        <p:spPr>
          <a:xfrm>
            <a:off x="838200" y="206510"/>
            <a:ext cx="10515600" cy="1325563"/>
          </a:xfrm>
        </p:spPr>
        <p:txBody>
          <a:bodyPr/>
          <a:lstStyle/>
          <a:p>
            <a:pPr algn="ctr"/>
            <a:r>
              <a:rPr lang="en-US" b="1" dirty="0"/>
              <a:t>Further Steps: Calculating Nitrogen Content</a:t>
            </a:r>
          </a:p>
        </p:txBody>
      </p:sp>
      <p:sp>
        <p:nvSpPr>
          <p:cNvPr id="3" name="Content Placeholder 2">
            <a:extLst>
              <a:ext uri="{FF2B5EF4-FFF2-40B4-BE49-F238E27FC236}">
                <a16:creationId xmlns:a16="http://schemas.microsoft.com/office/drawing/2014/main" id="{CC2DE47A-7087-0547-902F-3C505DDD8F2A}"/>
              </a:ext>
            </a:extLst>
          </p:cNvPr>
          <p:cNvSpPr>
            <a:spLocks noGrp="1"/>
          </p:cNvSpPr>
          <p:nvPr>
            <p:ph idx="1"/>
          </p:nvPr>
        </p:nvSpPr>
        <p:spPr>
          <a:xfrm>
            <a:off x="676939" y="3709312"/>
            <a:ext cx="4740882" cy="991894"/>
          </a:xfrm>
        </p:spPr>
        <p:txBody>
          <a:bodyPr>
            <a:normAutofit/>
          </a:bodyPr>
          <a:lstStyle/>
          <a:p>
            <a:pPr marL="0" indent="0">
              <a:buNone/>
            </a:pPr>
            <a:r>
              <a:rPr lang="en-US" dirty="0"/>
              <a:t>1. Translate sequences using Prodigal</a:t>
            </a:r>
          </a:p>
        </p:txBody>
      </p:sp>
      <p:pic>
        <p:nvPicPr>
          <p:cNvPr id="4" name="Content Placeholder 7" descr="A picture containing text&#10;&#10;Description automatically generated">
            <a:extLst>
              <a:ext uri="{FF2B5EF4-FFF2-40B4-BE49-F238E27FC236}">
                <a16:creationId xmlns:a16="http://schemas.microsoft.com/office/drawing/2014/main" id="{7D16A653-4B4A-E247-8DB1-BF1F1D447FC4}"/>
              </a:ext>
            </a:extLst>
          </p:cNvPr>
          <p:cNvPicPr>
            <a:picLocks noChangeAspect="1"/>
          </p:cNvPicPr>
          <p:nvPr/>
        </p:nvPicPr>
        <p:blipFill>
          <a:blip r:embed="rId3"/>
          <a:stretch>
            <a:fillRect/>
          </a:stretch>
        </p:blipFill>
        <p:spPr>
          <a:xfrm>
            <a:off x="676939" y="1546979"/>
            <a:ext cx="5389822" cy="1901952"/>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200BF7CB-4C0E-264E-A5A8-205AB7AEAE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6958" y="3023082"/>
            <a:ext cx="5721321" cy="3088346"/>
          </a:xfrm>
          <a:prstGeom prst="rect">
            <a:avLst/>
          </a:prstGeom>
        </p:spPr>
      </p:pic>
      <p:pic>
        <p:nvPicPr>
          <p:cNvPr id="11" name="Picture 2" descr="Green Check Mark Icon Animation Stock Footage Video (100% Royalty-free)  1052593979 | Shutterstock">
            <a:extLst>
              <a:ext uri="{FF2B5EF4-FFF2-40B4-BE49-F238E27FC236}">
                <a16:creationId xmlns:a16="http://schemas.microsoft.com/office/drawing/2014/main" id="{E5069776-5065-2948-91C0-3FCC837FBC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090" y="4701206"/>
            <a:ext cx="1135847" cy="638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80D129B-A80B-9D41-9C24-34EE745030E5}"/>
              </a:ext>
            </a:extLst>
          </p:cNvPr>
          <p:cNvSpPr txBox="1"/>
          <p:nvPr/>
        </p:nvSpPr>
        <p:spPr>
          <a:xfrm>
            <a:off x="1387116" y="4711788"/>
            <a:ext cx="1135847" cy="523220"/>
          </a:xfrm>
          <a:prstGeom prst="rect">
            <a:avLst/>
          </a:prstGeom>
          <a:noFill/>
        </p:spPr>
        <p:txBody>
          <a:bodyPr wrap="square" rtlCol="0">
            <a:spAutoFit/>
          </a:bodyPr>
          <a:lstStyle/>
          <a:p>
            <a:r>
              <a:rPr lang="en-US" sz="2800" dirty="0"/>
              <a:t>GOV</a:t>
            </a:r>
          </a:p>
        </p:txBody>
      </p:sp>
      <p:pic>
        <p:nvPicPr>
          <p:cNvPr id="13" name="Picture 2" descr="Green Check Mark Icon Animation Stock Footage Video (100% Royalty-free)  1052593979 | Shutterstock">
            <a:extLst>
              <a:ext uri="{FF2B5EF4-FFF2-40B4-BE49-F238E27FC236}">
                <a16:creationId xmlns:a16="http://schemas.microsoft.com/office/drawing/2014/main" id="{5F7C7461-E3C9-8140-AF9E-6A97155E7E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090" y="5472234"/>
            <a:ext cx="1135847" cy="6387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2818530-5732-E042-AFFD-870E98BDBDC6}"/>
              </a:ext>
            </a:extLst>
          </p:cNvPr>
          <p:cNvSpPr txBox="1"/>
          <p:nvPr/>
        </p:nvSpPr>
        <p:spPr>
          <a:xfrm>
            <a:off x="1387116" y="5482816"/>
            <a:ext cx="1458954" cy="523220"/>
          </a:xfrm>
          <a:prstGeom prst="rect">
            <a:avLst/>
          </a:prstGeom>
          <a:noFill/>
        </p:spPr>
        <p:txBody>
          <a:bodyPr wrap="square" rtlCol="0">
            <a:spAutoFit/>
          </a:bodyPr>
          <a:lstStyle/>
          <a:p>
            <a:r>
              <a:rPr lang="en-US" sz="2800" dirty="0"/>
              <a:t>ALOHA</a:t>
            </a:r>
          </a:p>
        </p:txBody>
      </p:sp>
      <p:pic>
        <p:nvPicPr>
          <p:cNvPr id="15" name="Picture 2" descr="Green Check Mark Icon Animation Stock Footage Video (100% Royalty-free)  1052593979 | Shutterstock">
            <a:extLst>
              <a:ext uri="{FF2B5EF4-FFF2-40B4-BE49-F238E27FC236}">
                <a16:creationId xmlns:a16="http://schemas.microsoft.com/office/drawing/2014/main" id="{DA5531F9-11C5-FF44-8700-693EEF487C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2441" y="4690624"/>
            <a:ext cx="1135847" cy="63874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1170FEA-4F6F-B542-AE05-B19BC6997404}"/>
              </a:ext>
            </a:extLst>
          </p:cNvPr>
          <p:cNvSpPr txBox="1"/>
          <p:nvPr/>
        </p:nvSpPr>
        <p:spPr>
          <a:xfrm>
            <a:off x="3619467" y="4701206"/>
            <a:ext cx="1458954" cy="523220"/>
          </a:xfrm>
          <a:prstGeom prst="rect">
            <a:avLst/>
          </a:prstGeom>
          <a:noFill/>
        </p:spPr>
        <p:txBody>
          <a:bodyPr wrap="square" rtlCol="0">
            <a:spAutoFit/>
          </a:bodyPr>
          <a:lstStyle/>
          <a:p>
            <a:r>
              <a:rPr lang="en-US" sz="2800" dirty="0"/>
              <a:t>SCOPE</a:t>
            </a:r>
          </a:p>
        </p:txBody>
      </p:sp>
      <p:pic>
        <p:nvPicPr>
          <p:cNvPr id="17" name="Picture 4" descr="Red cross check mark icon simple style Royalty Free Vector">
            <a:extLst>
              <a:ext uri="{FF2B5EF4-FFF2-40B4-BE49-F238E27FC236}">
                <a16:creationId xmlns:a16="http://schemas.microsoft.com/office/drawing/2014/main" id="{B2A44564-3EFA-AE4A-BAFB-81AEBED7867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485" t="7769" r="7584" b="14830"/>
          <a:stretch/>
        </p:blipFill>
        <p:spPr bwMode="auto">
          <a:xfrm>
            <a:off x="2976267" y="5495488"/>
            <a:ext cx="528313" cy="51999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E509761-FC9B-2049-8DE8-3B23F2B0BFEC}"/>
              </a:ext>
            </a:extLst>
          </p:cNvPr>
          <p:cNvSpPr txBox="1"/>
          <p:nvPr/>
        </p:nvSpPr>
        <p:spPr>
          <a:xfrm>
            <a:off x="3565565" y="5470081"/>
            <a:ext cx="846415" cy="523220"/>
          </a:xfrm>
          <a:prstGeom prst="rect">
            <a:avLst/>
          </a:prstGeom>
          <a:noFill/>
        </p:spPr>
        <p:txBody>
          <a:bodyPr wrap="square" rtlCol="0">
            <a:spAutoFit/>
          </a:bodyPr>
          <a:lstStyle/>
          <a:p>
            <a:r>
              <a:rPr lang="en-US" sz="2800" dirty="0"/>
              <a:t>JGI</a:t>
            </a:r>
          </a:p>
        </p:txBody>
      </p:sp>
      <p:sp>
        <p:nvSpPr>
          <p:cNvPr id="19" name="Content Placeholder 2">
            <a:extLst>
              <a:ext uri="{FF2B5EF4-FFF2-40B4-BE49-F238E27FC236}">
                <a16:creationId xmlns:a16="http://schemas.microsoft.com/office/drawing/2014/main" id="{F8FFA3FA-318A-4A4F-B9AE-9254EEB50E2F}"/>
              </a:ext>
            </a:extLst>
          </p:cNvPr>
          <p:cNvSpPr txBox="1">
            <a:spLocks/>
          </p:cNvSpPr>
          <p:nvPr/>
        </p:nvSpPr>
        <p:spPr>
          <a:xfrm>
            <a:off x="6196958" y="1642926"/>
            <a:ext cx="5600709" cy="9918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2. Use approach delineated in Mende et al</a:t>
            </a:r>
          </a:p>
        </p:txBody>
      </p:sp>
    </p:spTree>
    <p:extLst>
      <p:ext uri="{BB962C8B-B14F-4D97-AF65-F5344CB8AC3E}">
        <p14:creationId xmlns:p14="http://schemas.microsoft.com/office/powerpoint/2010/main" val="411925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14" grpId="0"/>
      <p:bldP spid="16" grpId="0"/>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E986B-EC1A-4D8B-8268-AB1BCA7F9FDF}"/>
              </a:ext>
            </a:extLst>
          </p:cNvPr>
          <p:cNvSpPr>
            <a:spLocks noGrp="1"/>
          </p:cNvSpPr>
          <p:nvPr>
            <p:ph type="title"/>
          </p:nvPr>
        </p:nvSpPr>
        <p:spPr>
          <a:xfrm>
            <a:off x="838200" y="331914"/>
            <a:ext cx="10515600" cy="1325563"/>
          </a:xfrm>
        </p:spPr>
        <p:txBody>
          <a:bodyPr/>
          <a:lstStyle/>
          <a:p>
            <a:pPr algn="ctr"/>
            <a:r>
              <a:rPr lang="en-US" b="1" dirty="0"/>
              <a:t>Viruses are important in marine ecology</a:t>
            </a:r>
          </a:p>
        </p:txBody>
      </p:sp>
      <p:sp>
        <p:nvSpPr>
          <p:cNvPr id="4" name="TextBox 3">
            <a:extLst>
              <a:ext uri="{FF2B5EF4-FFF2-40B4-BE49-F238E27FC236}">
                <a16:creationId xmlns:a16="http://schemas.microsoft.com/office/drawing/2014/main" id="{B8857C8C-7D57-5D42-B40A-63BC4DDD953D}"/>
              </a:ext>
            </a:extLst>
          </p:cNvPr>
          <p:cNvSpPr txBox="1"/>
          <p:nvPr/>
        </p:nvSpPr>
        <p:spPr>
          <a:xfrm>
            <a:off x="1482407" y="5538195"/>
            <a:ext cx="3685757" cy="646331"/>
          </a:xfrm>
          <a:prstGeom prst="rect">
            <a:avLst/>
          </a:prstGeom>
          <a:noFill/>
        </p:spPr>
        <p:txBody>
          <a:bodyPr wrap="square" rtlCol="0">
            <a:spAutoFit/>
          </a:bodyPr>
          <a:lstStyle/>
          <a:p>
            <a:r>
              <a:rPr lang="en-US" dirty="0"/>
              <a:t>Virus – entities w/ genetic code surrounded in a protein coat</a:t>
            </a:r>
          </a:p>
        </p:txBody>
      </p:sp>
      <p:grpSp>
        <p:nvGrpSpPr>
          <p:cNvPr id="7" name="Group 6">
            <a:extLst>
              <a:ext uri="{FF2B5EF4-FFF2-40B4-BE49-F238E27FC236}">
                <a16:creationId xmlns:a16="http://schemas.microsoft.com/office/drawing/2014/main" id="{3692FE7F-2ECE-402A-88E6-3DD52E4A6F78}"/>
              </a:ext>
            </a:extLst>
          </p:cNvPr>
          <p:cNvGrpSpPr/>
          <p:nvPr/>
        </p:nvGrpSpPr>
        <p:grpSpPr>
          <a:xfrm>
            <a:off x="503043" y="2240012"/>
            <a:ext cx="5431478" cy="3055207"/>
            <a:chOff x="278893" y="2343509"/>
            <a:chExt cx="5431478" cy="3055207"/>
          </a:xfrm>
        </p:grpSpPr>
        <p:pic>
          <p:nvPicPr>
            <p:cNvPr id="2052" name="Picture 4" descr="Column: Southern Ocean finally gets official recognition | Honolulu  Star-Advertiser">
              <a:extLst>
                <a:ext uri="{FF2B5EF4-FFF2-40B4-BE49-F238E27FC236}">
                  <a16:creationId xmlns:a16="http://schemas.microsoft.com/office/drawing/2014/main" id="{9EB48E33-D873-4E45-BA11-DD81E08E08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893" y="2343509"/>
              <a:ext cx="5431478" cy="305520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Virus">
              <a:extLst>
                <a:ext uri="{FF2B5EF4-FFF2-40B4-BE49-F238E27FC236}">
                  <a16:creationId xmlns:a16="http://schemas.microsoft.com/office/drawing/2014/main" id="{1649630B-89B0-4BCF-8457-7912A02F57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377" t="24653" r="56545" b="14286"/>
            <a:stretch/>
          </p:blipFill>
          <p:spPr bwMode="auto">
            <a:xfrm>
              <a:off x="2570639" y="3319400"/>
              <a:ext cx="868346" cy="1325563"/>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2" descr="Virus">
            <a:extLst>
              <a:ext uri="{FF2B5EF4-FFF2-40B4-BE49-F238E27FC236}">
                <a16:creationId xmlns:a16="http://schemas.microsoft.com/office/drawing/2014/main" id="{8F2B6533-31A2-4279-9E8A-4D02E52FD4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377" t="24653" r="56545" b="14286"/>
          <a:stretch/>
        </p:blipFill>
        <p:spPr bwMode="auto">
          <a:xfrm>
            <a:off x="6058782" y="2970948"/>
            <a:ext cx="868346" cy="1325563"/>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39AC5D76-55F2-4215-8C59-2FB6FB3374F6}"/>
              </a:ext>
            </a:extLst>
          </p:cNvPr>
          <p:cNvGrpSpPr/>
          <p:nvPr/>
        </p:nvGrpSpPr>
        <p:grpSpPr>
          <a:xfrm>
            <a:off x="6743409" y="2678465"/>
            <a:ext cx="4931256" cy="2616754"/>
            <a:chOff x="6743409" y="2678465"/>
            <a:chExt cx="4931256" cy="2616754"/>
          </a:xfrm>
        </p:grpSpPr>
        <p:grpSp>
          <p:nvGrpSpPr>
            <p:cNvPr id="8" name="Group 7">
              <a:extLst>
                <a:ext uri="{FF2B5EF4-FFF2-40B4-BE49-F238E27FC236}">
                  <a16:creationId xmlns:a16="http://schemas.microsoft.com/office/drawing/2014/main" id="{6C48468D-B2A6-4005-A980-165D1B952138}"/>
                </a:ext>
              </a:extLst>
            </p:cNvPr>
            <p:cNvGrpSpPr/>
            <p:nvPr/>
          </p:nvGrpSpPr>
          <p:grpSpPr>
            <a:xfrm>
              <a:off x="6743409" y="2678465"/>
              <a:ext cx="4931256" cy="2616754"/>
              <a:chOff x="6555519" y="2690991"/>
              <a:chExt cx="4931256" cy="2616754"/>
            </a:xfrm>
          </p:grpSpPr>
          <p:cxnSp>
            <p:nvCxnSpPr>
              <p:cNvPr id="5" name="Straight Arrow Connector 4">
                <a:extLst>
                  <a:ext uri="{FF2B5EF4-FFF2-40B4-BE49-F238E27FC236}">
                    <a16:creationId xmlns:a16="http://schemas.microsoft.com/office/drawing/2014/main" id="{4970690A-1154-4A5A-92CB-89D3E9515DAB}"/>
                  </a:ext>
                </a:extLst>
              </p:cNvPr>
              <p:cNvCxnSpPr/>
              <p:nvPr/>
            </p:nvCxnSpPr>
            <p:spPr>
              <a:xfrm>
                <a:off x="6555519" y="3404605"/>
                <a:ext cx="68304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054" name="Picture 6" descr="Bacteria, biology, centipede, infection, medicine, microbe, microbiology  icon - Download on Iconfinder">
                <a:extLst>
                  <a:ext uri="{FF2B5EF4-FFF2-40B4-BE49-F238E27FC236}">
                    <a16:creationId xmlns:a16="http://schemas.microsoft.com/office/drawing/2014/main" id="{935B1C91-0BCB-4505-8BD1-D6AAEC2DD3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0968" y="2862453"/>
                <a:ext cx="1180935" cy="118093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2444FDCF-1F62-474D-B73D-77E072F7C589}"/>
                  </a:ext>
                </a:extLst>
              </p:cNvPr>
              <p:cNvCxnSpPr/>
              <p:nvPr/>
            </p:nvCxnSpPr>
            <p:spPr>
              <a:xfrm>
                <a:off x="8257402" y="3386053"/>
                <a:ext cx="68304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1" name="Picture 2" descr="Virus">
                <a:extLst>
                  <a:ext uri="{FF2B5EF4-FFF2-40B4-BE49-F238E27FC236}">
                    <a16:creationId xmlns:a16="http://schemas.microsoft.com/office/drawing/2014/main" id="{C5CCB9E6-5627-4D34-BB7B-81DC9BA466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377" t="24653" r="56545" b="14286"/>
              <a:stretch/>
            </p:blipFill>
            <p:spPr bwMode="auto">
              <a:xfrm>
                <a:off x="10618429" y="3509070"/>
                <a:ext cx="868346"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Virus">
                <a:extLst>
                  <a:ext uri="{FF2B5EF4-FFF2-40B4-BE49-F238E27FC236}">
                    <a16:creationId xmlns:a16="http://schemas.microsoft.com/office/drawing/2014/main" id="{9180C41A-82A9-4A7B-BD16-2A8D773874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377" t="24653" r="56545" b="14286"/>
              <a:stretch/>
            </p:blipFill>
            <p:spPr bwMode="auto">
              <a:xfrm>
                <a:off x="9440556" y="3982182"/>
                <a:ext cx="868346"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Virus">
                <a:extLst>
                  <a:ext uri="{FF2B5EF4-FFF2-40B4-BE49-F238E27FC236}">
                    <a16:creationId xmlns:a16="http://schemas.microsoft.com/office/drawing/2014/main" id="{79F19878-5511-4AF6-A659-06A4CEA9BF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377" t="24653" r="56545" b="14286"/>
              <a:stretch/>
            </p:blipFill>
            <p:spPr bwMode="auto">
              <a:xfrm>
                <a:off x="9999801" y="2741824"/>
                <a:ext cx="868346"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Virus">
                <a:extLst>
                  <a:ext uri="{FF2B5EF4-FFF2-40B4-BE49-F238E27FC236}">
                    <a16:creationId xmlns:a16="http://schemas.microsoft.com/office/drawing/2014/main" id="{2877E4FA-8186-4012-8EAD-A694A2E2DC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377" t="24653" r="56545" b="14286"/>
              <a:stretch/>
            </p:blipFill>
            <p:spPr bwMode="auto">
              <a:xfrm>
                <a:off x="8610425" y="3509070"/>
                <a:ext cx="868346"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Virus">
                <a:extLst>
                  <a:ext uri="{FF2B5EF4-FFF2-40B4-BE49-F238E27FC236}">
                    <a16:creationId xmlns:a16="http://schemas.microsoft.com/office/drawing/2014/main" id="{3659114A-C5CF-41B3-BA5D-B3E6BD2C57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377" t="24653" r="56545" b="14286"/>
              <a:stretch/>
            </p:blipFill>
            <p:spPr bwMode="auto">
              <a:xfrm>
                <a:off x="9253039" y="2690991"/>
                <a:ext cx="868346" cy="1325563"/>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37FF0F76-C3F5-4F41-A9CF-F2EC5E2AC7B6}"/>
                </a:ext>
              </a:extLst>
            </p:cNvPr>
            <p:cNvSpPr txBox="1"/>
            <p:nvPr/>
          </p:nvSpPr>
          <p:spPr>
            <a:xfrm>
              <a:off x="7613214" y="3846196"/>
              <a:ext cx="664071" cy="369332"/>
            </a:xfrm>
            <a:prstGeom prst="rect">
              <a:avLst/>
            </a:prstGeom>
            <a:noFill/>
          </p:spPr>
          <p:txBody>
            <a:bodyPr wrap="square" rtlCol="0">
              <a:spAutoFit/>
            </a:bodyPr>
            <a:lstStyle/>
            <a:p>
              <a:r>
                <a:rPr lang="en-US" dirty="0"/>
                <a:t>host</a:t>
              </a:r>
            </a:p>
          </p:txBody>
        </p:sp>
      </p:grpSp>
    </p:spTree>
    <p:extLst>
      <p:ext uri="{BB962C8B-B14F-4D97-AF65-F5344CB8AC3E}">
        <p14:creationId xmlns:p14="http://schemas.microsoft.com/office/powerpoint/2010/main" val="350489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E986B-EC1A-4D8B-8268-AB1BCA7F9FDF}"/>
              </a:ext>
            </a:extLst>
          </p:cNvPr>
          <p:cNvSpPr>
            <a:spLocks noGrp="1"/>
          </p:cNvSpPr>
          <p:nvPr>
            <p:ph type="title"/>
          </p:nvPr>
        </p:nvSpPr>
        <p:spPr>
          <a:xfrm>
            <a:off x="838200" y="232203"/>
            <a:ext cx="10515600" cy="1325563"/>
          </a:xfrm>
        </p:spPr>
        <p:txBody>
          <a:bodyPr/>
          <a:lstStyle/>
          <a:p>
            <a:pPr algn="ctr"/>
            <a:r>
              <a:rPr lang="en-US" b="1" dirty="0"/>
              <a:t>Viruses are important in marine ecology</a:t>
            </a:r>
          </a:p>
        </p:txBody>
      </p:sp>
      <p:grpSp>
        <p:nvGrpSpPr>
          <p:cNvPr id="21" name="Group 20">
            <a:extLst>
              <a:ext uri="{FF2B5EF4-FFF2-40B4-BE49-F238E27FC236}">
                <a16:creationId xmlns:a16="http://schemas.microsoft.com/office/drawing/2014/main" id="{9305638E-B202-D74F-AABD-77191D4E66D9}"/>
              </a:ext>
            </a:extLst>
          </p:cNvPr>
          <p:cNvGrpSpPr/>
          <p:nvPr/>
        </p:nvGrpSpPr>
        <p:grpSpPr>
          <a:xfrm>
            <a:off x="265043" y="1550504"/>
            <a:ext cx="11474726" cy="5033466"/>
            <a:chOff x="545877" y="1556265"/>
            <a:chExt cx="11474726" cy="5123805"/>
          </a:xfrm>
        </p:grpSpPr>
        <p:grpSp>
          <p:nvGrpSpPr>
            <p:cNvPr id="39" name="Group 38">
              <a:extLst>
                <a:ext uri="{FF2B5EF4-FFF2-40B4-BE49-F238E27FC236}">
                  <a16:creationId xmlns:a16="http://schemas.microsoft.com/office/drawing/2014/main" id="{1FDA804B-9EA2-BC43-8737-632813933006}"/>
                </a:ext>
              </a:extLst>
            </p:cNvPr>
            <p:cNvGrpSpPr/>
            <p:nvPr/>
          </p:nvGrpSpPr>
          <p:grpSpPr>
            <a:xfrm>
              <a:off x="545877" y="1556265"/>
              <a:ext cx="11474726" cy="5123805"/>
              <a:chOff x="793689" y="1950495"/>
              <a:chExt cx="10368384" cy="4553449"/>
            </a:xfrm>
          </p:grpSpPr>
          <p:sp>
            <p:nvSpPr>
              <p:cNvPr id="40" name="Rectangle 39">
                <a:extLst>
                  <a:ext uri="{FF2B5EF4-FFF2-40B4-BE49-F238E27FC236}">
                    <a16:creationId xmlns:a16="http://schemas.microsoft.com/office/drawing/2014/main" id="{0726610F-3F77-B449-B6E5-62456588710F}"/>
                  </a:ext>
                </a:extLst>
              </p:cNvPr>
              <p:cNvSpPr/>
              <p:nvPr/>
            </p:nvSpPr>
            <p:spPr>
              <a:xfrm>
                <a:off x="793689" y="1950495"/>
                <a:ext cx="10368384" cy="4553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54DE504-0E61-E541-8E80-763D449AD256}"/>
                  </a:ext>
                </a:extLst>
              </p:cNvPr>
              <p:cNvSpPr/>
              <p:nvPr/>
            </p:nvSpPr>
            <p:spPr>
              <a:xfrm>
                <a:off x="9772645" y="3013936"/>
                <a:ext cx="281018" cy="244955"/>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A18DE17-18F5-5141-A696-BEF2ADFBC49D}"/>
                  </a:ext>
                </a:extLst>
              </p:cNvPr>
              <p:cNvSpPr/>
              <p:nvPr/>
            </p:nvSpPr>
            <p:spPr>
              <a:xfrm>
                <a:off x="9264489" y="3497614"/>
                <a:ext cx="281018" cy="244955"/>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97894B3-BB2E-1C46-AD80-DE4EF24B975F}"/>
                  </a:ext>
                </a:extLst>
              </p:cNvPr>
              <p:cNvSpPr/>
              <p:nvPr/>
            </p:nvSpPr>
            <p:spPr>
              <a:xfrm>
                <a:off x="8833256" y="3147385"/>
                <a:ext cx="281018" cy="244955"/>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F0DA830-259F-184D-9290-8CCF196C42AD}"/>
                  </a:ext>
                </a:extLst>
              </p:cNvPr>
              <p:cNvSpPr/>
              <p:nvPr/>
            </p:nvSpPr>
            <p:spPr>
              <a:xfrm>
                <a:off x="9092863" y="3962629"/>
                <a:ext cx="281018" cy="244955"/>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165B429-DF13-A940-88C1-A4AB95BB9FC8}"/>
                  </a:ext>
                </a:extLst>
              </p:cNvPr>
              <p:cNvSpPr/>
              <p:nvPr/>
            </p:nvSpPr>
            <p:spPr>
              <a:xfrm>
                <a:off x="9716412" y="3889476"/>
                <a:ext cx="281018" cy="24495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C39B82D1-1864-B049-9AC3-DC7E78040861}"/>
                  </a:ext>
                </a:extLst>
              </p:cNvPr>
              <p:cNvSpPr/>
              <p:nvPr/>
            </p:nvSpPr>
            <p:spPr>
              <a:xfrm>
                <a:off x="9772645" y="3440884"/>
                <a:ext cx="281018" cy="24495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58E1C08-597D-4D4E-BA14-6FF46FB96581}"/>
                  </a:ext>
                </a:extLst>
              </p:cNvPr>
              <p:cNvSpPr/>
              <p:nvPr/>
            </p:nvSpPr>
            <p:spPr>
              <a:xfrm>
                <a:off x="8826870" y="3633312"/>
                <a:ext cx="281018" cy="24495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4F3C9E1-1428-F74B-90B3-965EF7B5F863}"/>
                  </a:ext>
                </a:extLst>
              </p:cNvPr>
              <p:cNvSpPr/>
              <p:nvPr/>
            </p:nvSpPr>
            <p:spPr>
              <a:xfrm>
                <a:off x="9560801" y="4193654"/>
                <a:ext cx="281018" cy="24495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0BDF267-EE0E-444C-AE29-54B3788B4414}"/>
                  </a:ext>
                </a:extLst>
              </p:cNvPr>
              <p:cNvSpPr/>
              <p:nvPr/>
            </p:nvSpPr>
            <p:spPr>
              <a:xfrm>
                <a:off x="9196094" y="2809734"/>
                <a:ext cx="281018" cy="24495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B4A7597-EAF6-3543-BE7F-22458E1911A6}"/>
                  </a:ext>
                </a:extLst>
              </p:cNvPr>
              <p:cNvSpPr/>
              <p:nvPr/>
            </p:nvSpPr>
            <p:spPr>
              <a:xfrm>
                <a:off x="9295072" y="3198601"/>
                <a:ext cx="281018" cy="24495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381A050-C3B0-1B4A-AA6E-D7D2DC9A7993}"/>
                  </a:ext>
                </a:extLst>
              </p:cNvPr>
              <p:cNvSpPr/>
              <p:nvPr/>
            </p:nvSpPr>
            <p:spPr>
              <a:xfrm>
                <a:off x="8554849" y="3580548"/>
                <a:ext cx="281018" cy="24495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6" descr="Bacteria, biology, centipede, infection, medicine, microbe, microbiology  icon - Download on Iconfinder">
                <a:extLst>
                  <a:ext uri="{FF2B5EF4-FFF2-40B4-BE49-F238E27FC236}">
                    <a16:creationId xmlns:a16="http://schemas.microsoft.com/office/drawing/2014/main" id="{7D7F192D-0917-DD4C-82D2-D4F82054D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1412" y="2843310"/>
                <a:ext cx="1180935" cy="118093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Virus">
                <a:extLst>
                  <a:ext uri="{FF2B5EF4-FFF2-40B4-BE49-F238E27FC236}">
                    <a16:creationId xmlns:a16="http://schemas.microsoft.com/office/drawing/2014/main" id="{727309E3-ADD5-3542-8A18-57283944F2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377" t="24653" r="56545" b="14286"/>
              <a:stretch/>
            </p:blipFill>
            <p:spPr bwMode="auto">
              <a:xfrm>
                <a:off x="1994514" y="2778102"/>
                <a:ext cx="868346" cy="132556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a:extLst>
                  <a:ext uri="{FF2B5EF4-FFF2-40B4-BE49-F238E27FC236}">
                    <a16:creationId xmlns:a16="http://schemas.microsoft.com/office/drawing/2014/main" id="{B74FE476-29DF-0A46-B7ED-A8E888CC8BF0}"/>
                  </a:ext>
                </a:extLst>
              </p:cNvPr>
              <p:cNvCxnSpPr>
                <a:cxnSpLocks/>
              </p:cNvCxnSpPr>
              <p:nvPr/>
            </p:nvCxnSpPr>
            <p:spPr>
              <a:xfrm>
                <a:off x="6830172" y="3416426"/>
                <a:ext cx="118241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85B79F2-A471-C644-A9C7-34252F631B2C}"/>
                  </a:ext>
                </a:extLst>
              </p:cNvPr>
              <p:cNvCxnSpPr>
                <a:cxnSpLocks/>
              </p:cNvCxnSpPr>
              <p:nvPr/>
            </p:nvCxnSpPr>
            <p:spPr>
              <a:xfrm>
                <a:off x="3437442" y="3497614"/>
                <a:ext cx="118241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64C2D5E-0F24-CA4F-B8F2-BDB82FD742DE}"/>
                  </a:ext>
                </a:extLst>
              </p:cNvPr>
              <p:cNvSpPr txBox="1"/>
              <p:nvPr/>
            </p:nvSpPr>
            <p:spPr>
              <a:xfrm>
                <a:off x="2862861" y="5438776"/>
                <a:ext cx="7528345" cy="461665"/>
              </a:xfrm>
              <a:prstGeom prst="rect">
                <a:avLst/>
              </a:prstGeom>
              <a:noFill/>
            </p:spPr>
            <p:txBody>
              <a:bodyPr wrap="square" rtlCol="0">
                <a:spAutoFit/>
              </a:bodyPr>
              <a:lstStyle/>
              <a:p>
                <a:r>
                  <a:rPr lang="en-US" sz="2400" dirty="0"/>
                  <a:t>Viral shunt – hosts are infected and lysed by viruses</a:t>
                </a:r>
              </a:p>
            </p:txBody>
          </p:sp>
        </p:grpSp>
        <p:pic>
          <p:nvPicPr>
            <p:cNvPr id="59" name="Picture 2" descr="Virus">
              <a:extLst>
                <a:ext uri="{FF2B5EF4-FFF2-40B4-BE49-F238E27FC236}">
                  <a16:creationId xmlns:a16="http://schemas.microsoft.com/office/drawing/2014/main" id="{DF633A65-EA6E-C947-9C27-954EFC4533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377" t="24653" r="56545" b="14286"/>
            <a:stretch/>
          </p:blipFill>
          <p:spPr bwMode="auto">
            <a:xfrm>
              <a:off x="9181838" y="3869840"/>
              <a:ext cx="423421" cy="657204"/>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Virus">
              <a:extLst>
                <a:ext uri="{FF2B5EF4-FFF2-40B4-BE49-F238E27FC236}">
                  <a16:creationId xmlns:a16="http://schemas.microsoft.com/office/drawing/2014/main" id="{F7358469-7E22-BE46-9D2D-2341C96D5B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377" t="24653" r="56545" b="14286"/>
            <a:stretch/>
          </p:blipFill>
          <p:spPr bwMode="auto">
            <a:xfrm>
              <a:off x="10248470" y="1994828"/>
              <a:ext cx="423421" cy="65720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D68F192-7ECA-8145-86EC-FE4596FED912}"/>
                </a:ext>
              </a:extLst>
            </p:cNvPr>
            <p:cNvSpPr txBox="1"/>
            <p:nvPr/>
          </p:nvSpPr>
          <p:spPr>
            <a:xfrm>
              <a:off x="1975155" y="4141566"/>
              <a:ext cx="961001" cy="369332"/>
            </a:xfrm>
            <a:prstGeom prst="rect">
              <a:avLst/>
            </a:prstGeom>
            <a:noFill/>
          </p:spPr>
          <p:txBody>
            <a:bodyPr wrap="square" rtlCol="0">
              <a:spAutoFit/>
            </a:bodyPr>
            <a:lstStyle/>
            <a:p>
              <a:r>
                <a:rPr lang="en-US" dirty="0"/>
                <a:t>Virus</a:t>
              </a:r>
            </a:p>
          </p:txBody>
        </p:sp>
        <p:sp>
          <p:nvSpPr>
            <p:cNvPr id="61" name="TextBox 60">
              <a:extLst>
                <a:ext uri="{FF2B5EF4-FFF2-40B4-BE49-F238E27FC236}">
                  <a16:creationId xmlns:a16="http://schemas.microsoft.com/office/drawing/2014/main" id="{DBC610C7-CAD9-5F4C-AB2B-14CDFF5C6233}"/>
                </a:ext>
              </a:extLst>
            </p:cNvPr>
            <p:cNvSpPr txBox="1"/>
            <p:nvPr/>
          </p:nvSpPr>
          <p:spPr>
            <a:xfrm>
              <a:off x="5879815" y="4146966"/>
              <a:ext cx="887354" cy="369332"/>
            </a:xfrm>
            <a:prstGeom prst="rect">
              <a:avLst/>
            </a:prstGeom>
            <a:noFill/>
          </p:spPr>
          <p:txBody>
            <a:bodyPr wrap="square" rtlCol="0">
              <a:spAutoFit/>
            </a:bodyPr>
            <a:lstStyle/>
            <a:p>
              <a:r>
                <a:rPr lang="en-US" dirty="0"/>
                <a:t>Hosts</a:t>
              </a:r>
            </a:p>
          </p:txBody>
        </p:sp>
        <p:sp>
          <p:nvSpPr>
            <p:cNvPr id="62" name="TextBox 61">
              <a:extLst>
                <a:ext uri="{FF2B5EF4-FFF2-40B4-BE49-F238E27FC236}">
                  <a16:creationId xmlns:a16="http://schemas.microsoft.com/office/drawing/2014/main" id="{8AE7EE62-7A44-3D4B-B7E0-290AFAE5E94D}"/>
                </a:ext>
              </a:extLst>
            </p:cNvPr>
            <p:cNvSpPr txBox="1"/>
            <p:nvPr/>
          </p:nvSpPr>
          <p:spPr>
            <a:xfrm>
              <a:off x="9437972" y="4552581"/>
              <a:ext cx="1915827" cy="646331"/>
            </a:xfrm>
            <a:prstGeom prst="rect">
              <a:avLst/>
            </a:prstGeom>
            <a:noFill/>
          </p:spPr>
          <p:txBody>
            <a:bodyPr wrap="square" rtlCol="0">
              <a:spAutoFit/>
            </a:bodyPr>
            <a:lstStyle/>
            <a:p>
              <a:pPr algn="ctr"/>
              <a:r>
                <a:rPr lang="en-US" dirty="0"/>
                <a:t>Replicates and nutrients</a:t>
              </a:r>
            </a:p>
          </p:txBody>
        </p:sp>
      </p:grpSp>
    </p:spTree>
    <p:extLst>
      <p:ext uri="{BB962C8B-B14F-4D97-AF65-F5344CB8AC3E}">
        <p14:creationId xmlns:p14="http://schemas.microsoft.com/office/powerpoint/2010/main" val="3470613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5963138-59A3-4FCA-B37E-7000AF45BC7A}"/>
              </a:ext>
            </a:extLst>
          </p:cNvPr>
          <p:cNvSpPr>
            <a:spLocks noGrp="1"/>
          </p:cNvSpPr>
          <p:nvPr>
            <p:ph type="title"/>
          </p:nvPr>
        </p:nvSpPr>
        <p:spPr>
          <a:xfrm>
            <a:off x="-42614" y="245471"/>
            <a:ext cx="12556298" cy="1073550"/>
          </a:xfrm>
        </p:spPr>
        <p:txBody>
          <a:bodyPr/>
          <a:lstStyle/>
          <a:p>
            <a:pPr algn="ctr"/>
            <a:r>
              <a:rPr lang="en-US" b="1" dirty="0"/>
              <a:t>Do viral genomes adapt to host nitrogen limitation?</a:t>
            </a:r>
          </a:p>
        </p:txBody>
      </p:sp>
      <p:pic>
        <p:nvPicPr>
          <p:cNvPr id="19" name="Content Placeholder 7" descr="A picture containing text&#10;&#10;Description automatically generated">
            <a:extLst>
              <a:ext uri="{FF2B5EF4-FFF2-40B4-BE49-F238E27FC236}">
                <a16:creationId xmlns:a16="http://schemas.microsoft.com/office/drawing/2014/main" id="{AC194000-4CBD-4EB5-9C6E-210E461246DF}"/>
              </a:ext>
            </a:extLst>
          </p:cNvPr>
          <p:cNvPicPr>
            <a:picLocks noChangeAspect="1"/>
          </p:cNvPicPr>
          <p:nvPr/>
        </p:nvPicPr>
        <p:blipFill>
          <a:blip r:embed="rId3"/>
          <a:stretch>
            <a:fillRect/>
          </a:stretch>
        </p:blipFill>
        <p:spPr>
          <a:xfrm>
            <a:off x="758518" y="4483226"/>
            <a:ext cx="5375582" cy="1896927"/>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67BE8C5D-A9ED-054A-ADAD-A2A620338E0F}"/>
              </a:ext>
            </a:extLst>
          </p:cNvPr>
          <p:cNvPicPr>
            <a:picLocks noChangeAspect="1"/>
          </p:cNvPicPr>
          <p:nvPr/>
        </p:nvPicPr>
        <p:blipFill rotWithShape="1">
          <a:blip r:embed="rId4"/>
          <a:srcRect l="23747" t="12364"/>
          <a:stretch/>
        </p:blipFill>
        <p:spPr>
          <a:xfrm>
            <a:off x="782361" y="1371442"/>
            <a:ext cx="5040766" cy="2600761"/>
          </a:xfrm>
          <a:prstGeom prst="rect">
            <a:avLst/>
          </a:prstGeom>
        </p:spPr>
      </p:pic>
      <p:sp>
        <p:nvSpPr>
          <p:cNvPr id="10" name="TextBox 9">
            <a:extLst>
              <a:ext uri="{FF2B5EF4-FFF2-40B4-BE49-F238E27FC236}">
                <a16:creationId xmlns:a16="http://schemas.microsoft.com/office/drawing/2014/main" id="{E8DFC382-EB2E-7747-9FF5-D761C50E0974}"/>
              </a:ext>
            </a:extLst>
          </p:cNvPr>
          <p:cNvSpPr txBox="1"/>
          <p:nvPr/>
        </p:nvSpPr>
        <p:spPr>
          <a:xfrm>
            <a:off x="6854956" y="2070237"/>
            <a:ext cx="4554683" cy="3416320"/>
          </a:xfrm>
          <a:prstGeom prst="rect">
            <a:avLst/>
          </a:prstGeom>
          <a:solidFill>
            <a:schemeClr val="bg1"/>
          </a:solidFill>
          <a:ln w="38100">
            <a:solidFill>
              <a:schemeClr val="tx1"/>
            </a:solidFill>
          </a:ln>
        </p:spPr>
        <p:txBody>
          <a:bodyPr wrap="square" rtlCol="0">
            <a:spAutoFit/>
          </a:bodyPr>
          <a:lstStyle/>
          <a:p>
            <a:pPr algn="ctr"/>
            <a:r>
              <a:rPr lang="en-US" sz="3600" b="1" u="sng" dirty="0"/>
              <a:t>Hypothesis: </a:t>
            </a:r>
          </a:p>
          <a:p>
            <a:pPr algn="ctr"/>
            <a:r>
              <a:rPr lang="en-US" sz="3600" dirty="0"/>
              <a:t>Virus genomes will have less nitrogen (and lower GC content) in environments with less nitrogen</a:t>
            </a:r>
            <a:endParaRPr lang="en-US" sz="6000" dirty="0"/>
          </a:p>
        </p:txBody>
      </p:sp>
    </p:spTree>
    <p:extLst>
      <p:ext uri="{BB962C8B-B14F-4D97-AF65-F5344CB8AC3E}">
        <p14:creationId xmlns:p14="http://schemas.microsoft.com/office/powerpoint/2010/main" val="95582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E986B-EC1A-4D8B-8268-AB1BCA7F9FDF}"/>
              </a:ext>
            </a:extLst>
          </p:cNvPr>
          <p:cNvSpPr>
            <a:spLocks noGrp="1"/>
          </p:cNvSpPr>
          <p:nvPr>
            <p:ph type="title"/>
          </p:nvPr>
        </p:nvSpPr>
        <p:spPr>
          <a:xfrm>
            <a:off x="951224" y="469080"/>
            <a:ext cx="10515600" cy="1325563"/>
          </a:xfrm>
        </p:spPr>
        <p:txBody>
          <a:bodyPr/>
          <a:lstStyle/>
          <a:p>
            <a:pPr algn="ctr"/>
            <a:r>
              <a:rPr lang="en-US" b="1" dirty="0"/>
              <a:t>Methodology </a:t>
            </a:r>
          </a:p>
        </p:txBody>
      </p:sp>
      <p:sp>
        <p:nvSpPr>
          <p:cNvPr id="7" name="TextBox 6">
            <a:extLst>
              <a:ext uri="{FF2B5EF4-FFF2-40B4-BE49-F238E27FC236}">
                <a16:creationId xmlns:a16="http://schemas.microsoft.com/office/drawing/2014/main" id="{5CDB65CB-EF0B-4DA5-B8B7-59C0EC73AC3B}"/>
              </a:ext>
            </a:extLst>
          </p:cNvPr>
          <p:cNvSpPr txBox="1"/>
          <p:nvPr/>
        </p:nvSpPr>
        <p:spPr>
          <a:xfrm>
            <a:off x="567123" y="2176799"/>
            <a:ext cx="3503010" cy="923330"/>
          </a:xfrm>
          <a:prstGeom prst="rect">
            <a:avLst/>
          </a:prstGeom>
          <a:noFill/>
        </p:spPr>
        <p:txBody>
          <a:bodyPr wrap="square" rtlCol="0">
            <a:spAutoFit/>
          </a:bodyPr>
          <a:lstStyle/>
          <a:p>
            <a:r>
              <a:rPr lang="en-US" dirty="0"/>
              <a:t>Download viral sequences and relevant metadata from multiple databases:</a:t>
            </a:r>
          </a:p>
        </p:txBody>
      </p:sp>
      <p:cxnSp>
        <p:nvCxnSpPr>
          <p:cNvPr id="9" name="Straight Arrow Connector 8">
            <a:extLst>
              <a:ext uri="{FF2B5EF4-FFF2-40B4-BE49-F238E27FC236}">
                <a16:creationId xmlns:a16="http://schemas.microsoft.com/office/drawing/2014/main" id="{5C07C532-90CD-444F-B240-3D68DBAF1610}"/>
              </a:ext>
            </a:extLst>
          </p:cNvPr>
          <p:cNvCxnSpPr>
            <a:cxnSpLocks/>
          </p:cNvCxnSpPr>
          <p:nvPr/>
        </p:nvCxnSpPr>
        <p:spPr>
          <a:xfrm>
            <a:off x="3979789" y="2499965"/>
            <a:ext cx="118241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4B683B2-E070-47F0-BD76-A18EC3E11365}"/>
              </a:ext>
            </a:extLst>
          </p:cNvPr>
          <p:cNvSpPr txBox="1"/>
          <p:nvPr/>
        </p:nvSpPr>
        <p:spPr>
          <a:xfrm>
            <a:off x="5264651" y="2135579"/>
            <a:ext cx="2169728" cy="923330"/>
          </a:xfrm>
          <a:prstGeom prst="rect">
            <a:avLst/>
          </a:prstGeom>
          <a:noFill/>
        </p:spPr>
        <p:txBody>
          <a:bodyPr wrap="square" rtlCol="0">
            <a:spAutoFit/>
          </a:bodyPr>
          <a:lstStyle/>
          <a:p>
            <a:pPr algn="ctr"/>
            <a:r>
              <a:rPr lang="en-US" dirty="0"/>
              <a:t>Calculate GC  and nitrogen content from assemblies</a:t>
            </a:r>
          </a:p>
        </p:txBody>
      </p:sp>
      <p:cxnSp>
        <p:nvCxnSpPr>
          <p:cNvPr id="12" name="Straight Arrow Connector 11">
            <a:extLst>
              <a:ext uri="{FF2B5EF4-FFF2-40B4-BE49-F238E27FC236}">
                <a16:creationId xmlns:a16="http://schemas.microsoft.com/office/drawing/2014/main" id="{DC6EEC46-2815-42E0-816A-8A9C09AE75BE}"/>
              </a:ext>
            </a:extLst>
          </p:cNvPr>
          <p:cNvCxnSpPr>
            <a:cxnSpLocks/>
          </p:cNvCxnSpPr>
          <p:nvPr/>
        </p:nvCxnSpPr>
        <p:spPr>
          <a:xfrm>
            <a:off x="7593961" y="2458745"/>
            <a:ext cx="118241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BA3ED6B-D14E-484D-B604-886C00CE66DD}"/>
              </a:ext>
            </a:extLst>
          </p:cNvPr>
          <p:cNvSpPr txBox="1"/>
          <p:nvPr/>
        </p:nvSpPr>
        <p:spPr>
          <a:xfrm>
            <a:off x="9140254" y="2135579"/>
            <a:ext cx="2451975" cy="1477328"/>
          </a:xfrm>
          <a:prstGeom prst="rect">
            <a:avLst/>
          </a:prstGeom>
          <a:noFill/>
        </p:spPr>
        <p:txBody>
          <a:bodyPr wrap="square" rtlCol="0">
            <a:spAutoFit/>
          </a:bodyPr>
          <a:lstStyle/>
          <a:p>
            <a:r>
              <a:rPr lang="en-US" dirty="0"/>
              <a:t>Calculate the nitrogen content of coded proteins.</a:t>
            </a:r>
          </a:p>
          <a:p>
            <a:r>
              <a:rPr lang="en-US" dirty="0"/>
              <a:t>- Translate sequences using Prodigal </a:t>
            </a:r>
          </a:p>
        </p:txBody>
      </p:sp>
      <p:sp>
        <p:nvSpPr>
          <p:cNvPr id="3" name="TextBox 2">
            <a:extLst>
              <a:ext uri="{FF2B5EF4-FFF2-40B4-BE49-F238E27FC236}">
                <a16:creationId xmlns:a16="http://schemas.microsoft.com/office/drawing/2014/main" id="{CB93DDF4-8A22-9F41-9B7E-42D782C906A3}"/>
              </a:ext>
            </a:extLst>
          </p:cNvPr>
          <p:cNvSpPr txBox="1"/>
          <p:nvPr/>
        </p:nvSpPr>
        <p:spPr>
          <a:xfrm>
            <a:off x="4425515" y="3695682"/>
            <a:ext cx="3848000" cy="1477328"/>
          </a:xfrm>
          <a:prstGeom prst="rect">
            <a:avLst/>
          </a:prstGeom>
          <a:noFill/>
        </p:spPr>
        <p:txBody>
          <a:bodyPr wrap="square" rtlCol="0">
            <a:spAutoFit/>
          </a:bodyPr>
          <a:lstStyle/>
          <a:p>
            <a:pPr algn="ctr"/>
            <a:r>
              <a:rPr lang="en-US" dirty="0"/>
              <a:t>FASTA File</a:t>
            </a:r>
          </a:p>
          <a:p>
            <a:r>
              <a:rPr lang="en-US" dirty="0"/>
              <a:t>&gt;MN692953.1 Marine virus AFVG_117M1, complete genome</a:t>
            </a:r>
          </a:p>
          <a:p>
            <a:r>
              <a:rPr lang="en-US" dirty="0"/>
              <a:t>GCATATACCGGCGGCCGAGAACCCCCCTAGGCCGGTCCGAAAAGTGTCACAAGGGTA</a:t>
            </a:r>
          </a:p>
        </p:txBody>
      </p:sp>
      <p:cxnSp>
        <p:nvCxnSpPr>
          <p:cNvPr id="10" name="Straight Arrow Connector 9">
            <a:extLst>
              <a:ext uri="{FF2B5EF4-FFF2-40B4-BE49-F238E27FC236}">
                <a16:creationId xmlns:a16="http://schemas.microsoft.com/office/drawing/2014/main" id="{AAA1BED5-EADD-0543-A61A-46AE84B2BE28}"/>
              </a:ext>
            </a:extLst>
          </p:cNvPr>
          <p:cNvCxnSpPr>
            <a:cxnSpLocks/>
          </p:cNvCxnSpPr>
          <p:nvPr/>
        </p:nvCxnSpPr>
        <p:spPr>
          <a:xfrm>
            <a:off x="6209024" y="3157941"/>
            <a:ext cx="0" cy="5299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2766F04-176C-F34A-B393-194EE95443AC}"/>
              </a:ext>
            </a:extLst>
          </p:cNvPr>
          <p:cNvSpPr txBox="1"/>
          <p:nvPr/>
        </p:nvSpPr>
        <p:spPr>
          <a:xfrm>
            <a:off x="296266" y="3133598"/>
            <a:ext cx="3234953" cy="923330"/>
          </a:xfrm>
          <a:prstGeom prst="rect">
            <a:avLst/>
          </a:prstGeom>
          <a:noFill/>
        </p:spPr>
        <p:txBody>
          <a:bodyPr wrap="square" rtlCol="0">
            <a:spAutoFit/>
          </a:bodyPr>
          <a:lstStyle/>
          <a:p>
            <a:pPr marL="285750" indent="-285750">
              <a:buFont typeface="Arial" panose="020B0604020202020204" pitchFamily="34" charset="0"/>
              <a:buChar char="•"/>
            </a:pPr>
            <a:r>
              <a:rPr lang="en-US" dirty="0"/>
              <a:t>Joint Genomic Institute Viral Resources (JGI) </a:t>
            </a:r>
          </a:p>
          <a:p>
            <a:endParaRPr lang="en-US" dirty="0"/>
          </a:p>
        </p:txBody>
      </p:sp>
      <p:sp>
        <p:nvSpPr>
          <p:cNvPr id="14" name="TextBox 13">
            <a:extLst>
              <a:ext uri="{FF2B5EF4-FFF2-40B4-BE49-F238E27FC236}">
                <a16:creationId xmlns:a16="http://schemas.microsoft.com/office/drawing/2014/main" id="{9E3A6A83-3874-0C48-BE16-F5A64B38C08C}"/>
              </a:ext>
            </a:extLst>
          </p:cNvPr>
          <p:cNvSpPr txBox="1"/>
          <p:nvPr/>
        </p:nvSpPr>
        <p:spPr>
          <a:xfrm>
            <a:off x="277842" y="3687921"/>
            <a:ext cx="3234951" cy="646331"/>
          </a:xfrm>
          <a:prstGeom prst="rect">
            <a:avLst/>
          </a:prstGeom>
          <a:noFill/>
        </p:spPr>
        <p:txBody>
          <a:bodyPr wrap="square" rtlCol="0">
            <a:spAutoFit/>
          </a:bodyPr>
          <a:lstStyle/>
          <a:p>
            <a:pPr marL="285750" indent="-285750">
              <a:buFont typeface="Arial" panose="020B0604020202020204" pitchFamily="34" charset="0"/>
              <a:buChar char="•"/>
            </a:pPr>
            <a:r>
              <a:rPr lang="en-US" dirty="0"/>
              <a:t>Global Ocean Viromes (GOV)</a:t>
            </a:r>
          </a:p>
          <a:p>
            <a:endParaRPr lang="en-US" dirty="0"/>
          </a:p>
        </p:txBody>
      </p:sp>
      <p:sp>
        <p:nvSpPr>
          <p:cNvPr id="15" name="TextBox 14">
            <a:extLst>
              <a:ext uri="{FF2B5EF4-FFF2-40B4-BE49-F238E27FC236}">
                <a16:creationId xmlns:a16="http://schemas.microsoft.com/office/drawing/2014/main" id="{2A29702D-B977-9F40-8340-34A59BEBE5A8}"/>
              </a:ext>
            </a:extLst>
          </p:cNvPr>
          <p:cNvSpPr txBox="1"/>
          <p:nvPr/>
        </p:nvSpPr>
        <p:spPr>
          <a:xfrm>
            <a:off x="296265" y="4056928"/>
            <a:ext cx="323495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NCBI</a:t>
            </a:r>
          </a:p>
          <a:p>
            <a:pPr marL="800100" lvl="1" indent="-342900">
              <a:buFont typeface="+mj-lt"/>
              <a:buAutoNum type="alphaLcParenR"/>
            </a:pPr>
            <a:r>
              <a:rPr lang="en-US" dirty="0"/>
              <a:t>Station ALOHA</a:t>
            </a:r>
          </a:p>
          <a:p>
            <a:pPr marL="800100" lvl="1" indent="-342900">
              <a:buFont typeface="+mj-lt"/>
              <a:buAutoNum type="alphaLcParenR"/>
            </a:pPr>
            <a:r>
              <a:rPr lang="en-US" dirty="0"/>
              <a:t>Simons Collaboration on Ocean Processes and Ecology (SCOPE)</a:t>
            </a:r>
          </a:p>
          <a:p>
            <a:pPr marL="285750" indent="-285750">
              <a:buFont typeface="Arial" panose="020B0604020202020204" pitchFamily="34" charset="0"/>
              <a:buChar char="•"/>
            </a:pPr>
            <a:endParaRPr lang="en-US" dirty="0"/>
          </a:p>
        </p:txBody>
      </p:sp>
      <p:sp>
        <p:nvSpPr>
          <p:cNvPr id="16" name="Rectangle 15">
            <a:extLst>
              <a:ext uri="{FF2B5EF4-FFF2-40B4-BE49-F238E27FC236}">
                <a16:creationId xmlns:a16="http://schemas.microsoft.com/office/drawing/2014/main" id="{86BBDDC2-CDB8-D247-B15F-913C7B9B7E50}"/>
              </a:ext>
            </a:extLst>
          </p:cNvPr>
          <p:cNvSpPr/>
          <p:nvPr/>
        </p:nvSpPr>
        <p:spPr>
          <a:xfrm>
            <a:off x="4359414" y="3093390"/>
            <a:ext cx="4706242" cy="32466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7798290A-7D6B-FB42-A660-88980B677300}"/>
              </a:ext>
            </a:extLst>
          </p:cNvPr>
          <p:cNvSpPr txBox="1"/>
          <p:nvPr/>
        </p:nvSpPr>
        <p:spPr>
          <a:xfrm>
            <a:off x="567123" y="5613219"/>
            <a:ext cx="10268645" cy="369332"/>
          </a:xfrm>
          <a:prstGeom prst="rect">
            <a:avLst/>
          </a:prstGeom>
          <a:noFill/>
        </p:spPr>
        <p:txBody>
          <a:bodyPr wrap="square" rtlCol="0">
            <a:spAutoFit/>
          </a:bodyPr>
          <a:lstStyle/>
          <a:p>
            <a:r>
              <a:rPr lang="en-US" dirty="0"/>
              <a:t>Relevant metadata – depth, location (longitude and latitude), nitrate concentrations</a:t>
            </a:r>
          </a:p>
        </p:txBody>
      </p:sp>
      <p:sp>
        <p:nvSpPr>
          <p:cNvPr id="18" name="Rectangle 17">
            <a:extLst>
              <a:ext uri="{FF2B5EF4-FFF2-40B4-BE49-F238E27FC236}">
                <a16:creationId xmlns:a16="http://schemas.microsoft.com/office/drawing/2014/main" id="{D93A42FE-F259-CB42-AA0A-ABB4FD047085}"/>
              </a:ext>
            </a:extLst>
          </p:cNvPr>
          <p:cNvSpPr/>
          <p:nvPr/>
        </p:nvSpPr>
        <p:spPr>
          <a:xfrm>
            <a:off x="277842" y="5613219"/>
            <a:ext cx="11197064" cy="7757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9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P spid="3" grpId="0"/>
      <p:bldP spid="8" grpId="0"/>
      <p:bldP spid="14" grpId="0"/>
      <p:bldP spid="15" grpId="0"/>
      <p:bldP spid="16" grpId="0" animBg="1"/>
      <p:bldP spid="17" grpId="0"/>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E986B-EC1A-4D8B-8268-AB1BCA7F9FDF}"/>
              </a:ext>
            </a:extLst>
          </p:cNvPr>
          <p:cNvSpPr>
            <a:spLocks noGrp="1"/>
          </p:cNvSpPr>
          <p:nvPr>
            <p:ph type="title"/>
          </p:nvPr>
        </p:nvSpPr>
        <p:spPr>
          <a:xfrm>
            <a:off x="838200" y="339755"/>
            <a:ext cx="10515600" cy="1325563"/>
          </a:xfrm>
        </p:spPr>
        <p:txBody>
          <a:bodyPr/>
          <a:lstStyle/>
          <a:p>
            <a:pPr algn="ctr"/>
            <a:r>
              <a:rPr lang="en-US" b="1" dirty="0"/>
              <a:t>Data Collection of Marine Viral Genomes - JGI</a:t>
            </a:r>
          </a:p>
        </p:txBody>
      </p:sp>
      <p:pic>
        <p:nvPicPr>
          <p:cNvPr id="5" name="Picture 4" descr="Graphical user interface, text, application, email&#10;&#10;Description automatically generated">
            <a:extLst>
              <a:ext uri="{FF2B5EF4-FFF2-40B4-BE49-F238E27FC236}">
                <a16:creationId xmlns:a16="http://schemas.microsoft.com/office/drawing/2014/main" id="{9B2EF022-199E-4342-BEA1-55BBE691C3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66" y="1534689"/>
            <a:ext cx="5711560" cy="4790506"/>
          </a:xfrm>
          <a:prstGeom prst="rect">
            <a:avLst/>
          </a:prstGeom>
        </p:spPr>
      </p:pic>
      <p:sp>
        <p:nvSpPr>
          <p:cNvPr id="6" name="TextBox 5">
            <a:extLst>
              <a:ext uri="{FF2B5EF4-FFF2-40B4-BE49-F238E27FC236}">
                <a16:creationId xmlns:a16="http://schemas.microsoft.com/office/drawing/2014/main" id="{9AC9D4F7-B774-514D-9E1A-5ECC975510E9}"/>
              </a:ext>
            </a:extLst>
          </p:cNvPr>
          <p:cNvSpPr txBox="1"/>
          <p:nvPr/>
        </p:nvSpPr>
        <p:spPr>
          <a:xfrm>
            <a:off x="7822850" y="2983921"/>
            <a:ext cx="2585325" cy="812530"/>
          </a:xfrm>
          <a:prstGeom prst="rect">
            <a:avLst/>
          </a:prstGeom>
          <a:noFill/>
        </p:spPr>
        <p:txBody>
          <a:bodyPr wrap="square" rtlCol="0">
            <a:spAutoFit/>
          </a:bodyPr>
          <a:lstStyle/>
          <a:p>
            <a:pPr lvl="0">
              <a:lnSpc>
                <a:spcPct val="90000"/>
              </a:lnSpc>
              <a:spcBef>
                <a:spcPts val="1000"/>
              </a:spcBef>
            </a:pPr>
            <a:r>
              <a:rPr lang="en-US" sz="3200" dirty="0">
                <a:solidFill>
                  <a:prstClr val="black"/>
                </a:solidFill>
              </a:rPr>
              <a:t>No metadata</a:t>
            </a:r>
          </a:p>
          <a:p>
            <a:endParaRPr lang="en-US" dirty="0"/>
          </a:p>
        </p:txBody>
      </p:sp>
      <p:sp>
        <p:nvSpPr>
          <p:cNvPr id="8" name="TextBox 7">
            <a:extLst>
              <a:ext uri="{FF2B5EF4-FFF2-40B4-BE49-F238E27FC236}">
                <a16:creationId xmlns:a16="http://schemas.microsoft.com/office/drawing/2014/main" id="{F9D76D58-FF68-6340-9CAF-C935F3F33DF5}"/>
              </a:ext>
            </a:extLst>
          </p:cNvPr>
          <p:cNvSpPr txBox="1"/>
          <p:nvPr/>
        </p:nvSpPr>
        <p:spPr>
          <a:xfrm>
            <a:off x="7808977" y="1760032"/>
            <a:ext cx="3882080" cy="1077218"/>
          </a:xfrm>
          <a:prstGeom prst="rect">
            <a:avLst/>
          </a:prstGeom>
          <a:noFill/>
        </p:spPr>
        <p:txBody>
          <a:bodyPr wrap="square" rtlCol="0">
            <a:spAutoFit/>
          </a:bodyPr>
          <a:lstStyle/>
          <a:p>
            <a:r>
              <a:rPr lang="en-US" sz="3200" dirty="0"/>
              <a:t>Some assemblies were downloaded</a:t>
            </a:r>
          </a:p>
        </p:txBody>
      </p:sp>
      <p:pic>
        <p:nvPicPr>
          <p:cNvPr id="1028" name="Picture 4" descr="Red cross check mark icon simple style Royalty Free Vector">
            <a:extLst>
              <a:ext uri="{FF2B5EF4-FFF2-40B4-BE49-F238E27FC236}">
                <a16:creationId xmlns:a16="http://schemas.microsoft.com/office/drawing/2014/main" id="{0F717432-9C94-884F-8C87-9E603CEFDE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85" t="7769" r="7584" b="14830"/>
          <a:stretch/>
        </p:blipFill>
        <p:spPr bwMode="auto">
          <a:xfrm>
            <a:off x="7135717" y="3011517"/>
            <a:ext cx="528313" cy="5199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0633CCB-5A0B-274E-930A-7414424CED22}"/>
              </a:ext>
            </a:extLst>
          </p:cNvPr>
          <p:cNvSpPr txBox="1"/>
          <p:nvPr/>
        </p:nvSpPr>
        <p:spPr>
          <a:xfrm>
            <a:off x="7135717" y="4616387"/>
            <a:ext cx="4555340" cy="1569660"/>
          </a:xfrm>
          <a:prstGeom prst="rect">
            <a:avLst/>
          </a:prstGeom>
          <a:noFill/>
          <a:ln w="44450">
            <a:solidFill>
              <a:schemeClr val="tx1"/>
            </a:solidFill>
          </a:ln>
        </p:spPr>
        <p:txBody>
          <a:bodyPr wrap="square" rtlCol="0">
            <a:spAutoFit/>
          </a:bodyPr>
          <a:lstStyle/>
          <a:p>
            <a:pPr algn="ctr"/>
            <a:r>
              <a:rPr lang="en-US" sz="3200" dirty="0"/>
              <a:t>Conclusion: Collection paused due to difficulty retrieving data</a:t>
            </a:r>
          </a:p>
        </p:txBody>
      </p:sp>
      <p:pic>
        <p:nvPicPr>
          <p:cNvPr id="13" name="Picture 4" descr="Red cross check mark icon simple style Royalty Free Vector">
            <a:extLst>
              <a:ext uri="{FF2B5EF4-FFF2-40B4-BE49-F238E27FC236}">
                <a16:creationId xmlns:a16="http://schemas.microsoft.com/office/drawing/2014/main" id="{B4B375E3-F0C6-1C4D-A27E-4A5AEF675205}"/>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7485" t="7769" r="7584" b="14830"/>
          <a:stretch/>
        </p:blipFill>
        <p:spPr bwMode="auto">
          <a:xfrm>
            <a:off x="7135717" y="1869245"/>
            <a:ext cx="513496" cy="50540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31192BB-3595-164E-83F6-BC59B42AA52E}"/>
              </a:ext>
            </a:extLst>
          </p:cNvPr>
          <p:cNvSpPr txBox="1"/>
          <p:nvPr/>
        </p:nvSpPr>
        <p:spPr>
          <a:xfrm>
            <a:off x="12538710" y="680085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90705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E986B-EC1A-4D8B-8268-AB1BCA7F9FDF}"/>
              </a:ext>
            </a:extLst>
          </p:cNvPr>
          <p:cNvSpPr>
            <a:spLocks noGrp="1"/>
          </p:cNvSpPr>
          <p:nvPr>
            <p:ph type="title"/>
          </p:nvPr>
        </p:nvSpPr>
        <p:spPr>
          <a:xfrm>
            <a:off x="834886" y="491351"/>
            <a:ext cx="10515600" cy="1325563"/>
          </a:xfrm>
        </p:spPr>
        <p:txBody>
          <a:bodyPr/>
          <a:lstStyle/>
          <a:p>
            <a:pPr algn="ctr"/>
            <a:r>
              <a:rPr lang="en-US" b="1" dirty="0"/>
              <a:t>Data Collection of Marine Viral Genomes – ALOHA and SCOPE</a:t>
            </a:r>
            <a:endParaRPr lang="en-US" dirty="0"/>
          </a:p>
        </p:txBody>
      </p:sp>
      <p:sp>
        <p:nvSpPr>
          <p:cNvPr id="4" name="Content Placeholder 2">
            <a:extLst>
              <a:ext uri="{FF2B5EF4-FFF2-40B4-BE49-F238E27FC236}">
                <a16:creationId xmlns:a16="http://schemas.microsoft.com/office/drawing/2014/main" id="{800BD186-A4A1-6846-BCDA-300987B443A4}"/>
              </a:ext>
            </a:extLst>
          </p:cNvPr>
          <p:cNvSpPr txBox="1">
            <a:spLocks/>
          </p:cNvSpPr>
          <p:nvPr/>
        </p:nvSpPr>
        <p:spPr>
          <a:xfrm>
            <a:off x="793472" y="6047278"/>
            <a:ext cx="5299214" cy="63874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Fig: Location of Station ALOHA. Image from https://</a:t>
            </a:r>
            <a:r>
              <a:rPr lang="en-US" sz="1800" dirty="0" err="1"/>
              <a:t>www.simonsfoundation.org</a:t>
            </a:r>
            <a:r>
              <a:rPr lang="en-US" sz="1800" dirty="0"/>
              <a:t>/2016/05/18/station-aloha-a-window-into-the-worlds-oceans/</a:t>
            </a:r>
          </a:p>
        </p:txBody>
      </p:sp>
      <p:pic>
        <p:nvPicPr>
          <p:cNvPr id="17" name="Picture 2" descr="Green Check Mark Icon Animation Stock Footage Video (100% Royalty-free)  1052593979 | Shutterstock">
            <a:extLst>
              <a:ext uri="{FF2B5EF4-FFF2-40B4-BE49-F238E27FC236}">
                <a16:creationId xmlns:a16="http://schemas.microsoft.com/office/drawing/2014/main" id="{5E26E4FA-CDF3-EB4D-94DB-E0EAE429F2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7920" y="1944232"/>
            <a:ext cx="1135847" cy="63874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FCD1FCA-95A2-3B49-A88F-5189755328A8}"/>
              </a:ext>
            </a:extLst>
          </p:cNvPr>
          <p:cNvSpPr txBox="1"/>
          <p:nvPr/>
        </p:nvSpPr>
        <p:spPr>
          <a:xfrm>
            <a:off x="6884946" y="1954814"/>
            <a:ext cx="4465540" cy="523220"/>
          </a:xfrm>
          <a:prstGeom prst="rect">
            <a:avLst/>
          </a:prstGeom>
          <a:noFill/>
        </p:spPr>
        <p:txBody>
          <a:bodyPr wrap="square" rtlCol="0">
            <a:spAutoFit/>
          </a:bodyPr>
          <a:lstStyle/>
          <a:p>
            <a:r>
              <a:rPr lang="en-US" sz="2800" dirty="0"/>
              <a:t>Assemblies downloaded</a:t>
            </a:r>
          </a:p>
        </p:txBody>
      </p:sp>
      <p:pic>
        <p:nvPicPr>
          <p:cNvPr id="22" name="Picture 2" descr="Green Check Mark Icon Animation Stock Footage Video (100% Royalty-free)  1052593979 | Shutterstock">
            <a:extLst>
              <a:ext uri="{FF2B5EF4-FFF2-40B4-BE49-F238E27FC236}">
                <a16:creationId xmlns:a16="http://schemas.microsoft.com/office/drawing/2014/main" id="{F1075976-D31B-E44E-ABC4-5D3E98714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7920" y="2626470"/>
            <a:ext cx="1135847" cy="63874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FD086BE-BAF0-2442-94D0-7E318BC8D58F}"/>
              </a:ext>
            </a:extLst>
          </p:cNvPr>
          <p:cNvSpPr txBox="1"/>
          <p:nvPr/>
        </p:nvSpPr>
        <p:spPr>
          <a:xfrm>
            <a:off x="6884946" y="2637052"/>
            <a:ext cx="4465540" cy="523220"/>
          </a:xfrm>
          <a:prstGeom prst="rect">
            <a:avLst/>
          </a:prstGeom>
          <a:noFill/>
        </p:spPr>
        <p:txBody>
          <a:bodyPr wrap="square" rtlCol="0">
            <a:spAutoFit/>
          </a:bodyPr>
          <a:lstStyle/>
          <a:p>
            <a:r>
              <a:rPr lang="en-US" sz="2800" dirty="0"/>
              <a:t>GC content calculated</a:t>
            </a:r>
          </a:p>
        </p:txBody>
      </p:sp>
      <p:sp>
        <p:nvSpPr>
          <p:cNvPr id="26" name="TextBox 25">
            <a:extLst>
              <a:ext uri="{FF2B5EF4-FFF2-40B4-BE49-F238E27FC236}">
                <a16:creationId xmlns:a16="http://schemas.microsoft.com/office/drawing/2014/main" id="{75C0111A-464F-F642-86CA-3EB51DB51305}"/>
              </a:ext>
            </a:extLst>
          </p:cNvPr>
          <p:cNvSpPr txBox="1"/>
          <p:nvPr/>
        </p:nvSpPr>
        <p:spPr>
          <a:xfrm>
            <a:off x="6884946" y="3938600"/>
            <a:ext cx="4790218" cy="523220"/>
          </a:xfrm>
          <a:prstGeom prst="rect">
            <a:avLst/>
          </a:prstGeom>
          <a:noFill/>
        </p:spPr>
        <p:txBody>
          <a:bodyPr wrap="square" rtlCol="0">
            <a:spAutoFit/>
          </a:bodyPr>
          <a:lstStyle/>
          <a:p>
            <a:r>
              <a:rPr lang="en-US" sz="2800" dirty="0"/>
              <a:t>Some of metadata collected</a:t>
            </a:r>
          </a:p>
        </p:txBody>
      </p:sp>
      <p:sp>
        <p:nvSpPr>
          <p:cNvPr id="27" name="TextBox 26">
            <a:extLst>
              <a:ext uri="{FF2B5EF4-FFF2-40B4-BE49-F238E27FC236}">
                <a16:creationId xmlns:a16="http://schemas.microsoft.com/office/drawing/2014/main" id="{AC59B48C-AB89-214C-BD91-63D54980C939}"/>
              </a:ext>
            </a:extLst>
          </p:cNvPr>
          <p:cNvSpPr txBox="1"/>
          <p:nvPr/>
        </p:nvSpPr>
        <p:spPr>
          <a:xfrm>
            <a:off x="6817742" y="4513454"/>
            <a:ext cx="5101644" cy="1569660"/>
          </a:xfrm>
          <a:prstGeom prst="rect">
            <a:avLst/>
          </a:prstGeom>
          <a:noFill/>
        </p:spPr>
        <p:txBody>
          <a:bodyPr wrap="square" rtlCol="0">
            <a:spAutoFit/>
          </a:bodyPr>
          <a:lstStyle/>
          <a:p>
            <a:pPr marL="457200" indent="-457200">
              <a:buFont typeface="Arial" panose="020B0604020202020204" pitchFamily="34" charset="0"/>
              <a:buChar char="•"/>
            </a:pPr>
            <a:r>
              <a:rPr lang="en-US" sz="2400" dirty="0"/>
              <a:t>SCOPE– Missing nitrate concentrations</a:t>
            </a:r>
          </a:p>
          <a:p>
            <a:pPr marL="457200" indent="-457200">
              <a:buFont typeface="Arial" panose="020B0604020202020204" pitchFamily="34" charset="0"/>
              <a:buChar char="•"/>
            </a:pPr>
            <a:r>
              <a:rPr lang="en-US" sz="2400" dirty="0"/>
              <a:t>ALOHA – Missing everything except location</a:t>
            </a:r>
          </a:p>
        </p:txBody>
      </p:sp>
      <p:pic>
        <p:nvPicPr>
          <p:cNvPr id="2050" name="Picture 2" descr="Station ALOHA, a Window Into the World&amp;#39;s Oceans">
            <a:extLst>
              <a:ext uri="{FF2B5EF4-FFF2-40B4-BE49-F238E27FC236}">
                <a16:creationId xmlns:a16="http://schemas.microsoft.com/office/drawing/2014/main" id="{E4946F3A-005C-7E4F-8B25-86AA0316FB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498" y="1685237"/>
            <a:ext cx="5632188" cy="42241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Red cross check mark icon simple style Royalty Free Vector">
            <a:extLst>
              <a:ext uri="{FF2B5EF4-FFF2-40B4-BE49-F238E27FC236}">
                <a16:creationId xmlns:a16="http://schemas.microsoft.com/office/drawing/2014/main" id="{93677298-5C81-6D4C-8327-49376B79BD6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485" t="7769" r="7584" b="14830"/>
          <a:stretch/>
        </p:blipFill>
        <p:spPr bwMode="auto">
          <a:xfrm>
            <a:off x="6228444" y="3922225"/>
            <a:ext cx="528313" cy="5199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Red cross check mark icon simple style Royalty Free Vector">
            <a:extLst>
              <a:ext uri="{FF2B5EF4-FFF2-40B4-BE49-F238E27FC236}">
                <a16:creationId xmlns:a16="http://schemas.microsoft.com/office/drawing/2014/main" id="{ABA95BC2-24C3-7B42-9FA4-BF414362CB6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485" t="7769" r="7584" b="14830"/>
          <a:stretch/>
        </p:blipFill>
        <p:spPr bwMode="auto">
          <a:xfrm>
            <a:off x="6228444" y="3321396"/>
            <a:ext cx="528313" cy="519993"/>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CF5C8035-3DB6-C94D-8E39-60AE260CB47A}"/>
              </a:ext>
            </a:extLst>
          </p:cNvPr>
          <p:cNvSpPr txBox="1"/>
          <p:nvPr/>
        </p:nvSpPr>
        <p:spPr>
          <a:xfrm>
            <a:off x="6817742" y="3295989"/>
            <a:ext cx="5387876" cy="523220"/>
          </a:xfrm>
          <a:prstGeom prst="rect">
            <a:avLst/>
          </a:prstGeom>
          <a:noFill/>
        </p:spPr>
        <p:txBody>
          <a:bodyPr wrap="square" rtlCol="0">
            <a:spAutoFit/>
          </a:bodyPr>
          <a:lstStyle/>
          <a:p>
            <a:r>
              <a:rPr lang="en-US" sz="2800" dirty="0"/>
              <a:t>No calculations for nitrogen content </a:t>
            </a:r>
          </a:p>
        </p:txBody>
      </p:sp>
    </p:spTree>
    <p:extLst>
      <p:ext uri="{BB962C8B-B14F-4D97-AF65-F5344CB8AC3E}">
        <p14:creationId xmlns:p14="http://schemas.microsoft.com/office/powerpoint/2010/main" val="346559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6" grpId="0"/>
      <p:bldP spid="27"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6391A547-A338-D942-B94D-1008E6362956}"/>
              </a:ext>
            </a:extLst>
          </p:cNvPr>
          <p:cNvPicPr>
            <a:picLocks noChangeAspect="1"/>
          </p:cNvPicPr>
          <p:nvPr/>
        </p:nvPicPr>
        <p:blipFill>
          <a:blip r:embed="rId3"/>
          <a:stretch>
            <a:fillRect/>
          </a:stretch>
        </p:blipFill>
        <p:spPr>
          <a:xfrm>
            <a:off x="438150" y="1226564"/>
            <a:ext cx="5577876" cy="5577876"/>
          </a:xfrm>
          <a:prstGeom prst="rect">
            <a:avLst/>
          </a:prstGeom>
        </p:spPr>
      </p:pic>
      <p:pic>
        <p:nvPicPr>
          <p:cNvPr id="3" name="Picture 2" descr="Chart, scatter chart&#10;&#10;Description automatically generated">
            <a:extLst>
              <a:ext uri="{FF2B5EF4-FFF2-40B4-BE49-F238E27FC236}">
                <a16:creationId xmlns:a16="http://schemas.microsoft.com/office/drawing/2014/main" id="{952A1C39-D4B0-D74C-9927-E41025BD8ACB}"/>
              </a:ext>
            </a:extLst>
          </p:cNvPr>
          <p:cNvPicPr>
            <a:picLocks noChangeAspect="1"/>
          </p:cNvPicPr>
          <p:nvPr/>
        </p:nvPicPr>
        <p:blipFill>
          <a:blip r:embed="rId4"/>
          <a:stretch>
            <a:fillRect/>
          </a:stretch>
        </p:blipFill>
        <p:spPr>
          <a:xfrm>
            <a:off x="6134100" y="1211103"/>
            <a:ext cx="5593337" cy="5593337"/>
          </a:xfrm>
          <a:prstGeom prst="rect">
            <a:avLst/>
          </a:prstGeom>
        </p:spPr>
      </p:pic>
      <p:sp>
        <p:nvSpPr>
          <p:cNvPr id="16" name="Title 1">
            <a:extLst>
              <a:ext uri="{FF2B5EF4-FFF2-40B4-BE49-F238E27FC236}">
                <a16:creationId xmlns:a16="http://schemas.microsoft.com/office/drawing/2014/main" id="{288C7CDC-1C06-2B49-A543-83B3BB8476CC}"/>
              </a:ext>
            </a:extLst>
          </p:cNvPr>
          <p:cNvSpPr>
            <a:spLocks noGrp="1"/>
          </p:cNvSpPr>
          <p:nvPr>
            <p:ph type="title"/>
          </p:nvPr>
        </p:nvSpPr>
        <p:spPr>
          <a:xfrm>
            <a:off x="438150" y="207146"/>
            <a:ext cx="11315700" cy="1325563"/>
          </a:xfrm>
        </p:spPr>
        <p:txBody>
          <a:bodyPr/>
          <a:lstStyle/>
          <a:p>
            <a:pPr algn="ctr"/>
            <a:r>
              <a:rPr lang="en-US" b="1" dirty="0"/>
              <a:t>Sequence Length vs. GC content for ALOHA and SCOPE sequences</a:t>
            </a:r>
            <a:endParaRPr lang="en-US" dirty="0"/>
          </a:p>
        </p:txBody>
      </p:sp>
    </p:spTree>
    <p:extLst>
      <p:ext uri="{BB962C8B-B14F-4D97-AF65-F5344CB8AC3E}">
        <p14:creationId xmlns:p14="http://schemas.microsoft.com/office/powerpoint/2010/main" val="3959902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4A8DBF-A90D-A141-AC2F-BC12C5BD7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72" y="1804087"/>
            <a:ext cx="5703505" cy="4452551"/>
          </a:xfrm>
          <a:prstGeom prst="rect">
            <a:avLst/>
          </a:prstGeom>
        </p:spPr>
      </p:pic>
      <p:sp>
        <p:nvSpPr>
          <p:cNvPr id="6" name="Title 1">
            <a:extLst>
              <a:ext uri="{FF2B5EF4-FFF2-40B4-BE49-F238E27FC236}">
                <a16:creationId xmlns:a16="http://schemas.microsoft.com/office/drawing/2014/main" id="{DA6EEFDE-9FA0-2643-BE5E-7BEC5C2B80AA}"/>
              </a:ext>
            </a:extLst>
          </p:cNvPr>
          <p:cNvSpPr>
            <a:spLocks noGrp="1"/>
          </p:cNvSpPr>
          <p:nvPr>
            <p:ph type="title"/>
          </p:nvPr>
        </p:nvSpPr>
        <p:spPr>
          <a:xfrm>
            <a:off x="82826" y="251618"/>
            <a:ext cx="12102548" cy="1325563"/>
          </a:xfrm>
        </p:spPr>
        <p:txBody>
          <a:bodyPr/>
          <a:lstStyle/>
          <a:p>
            <a:pPr algn="ctr"/>
            <a:r>
              <a:rPr lang="en-US" b="1" dirty="0"/>
              <a:t>SCOPE Assemblies: Genome and GC% vs. Depth</a:t>
            </a:r>
            <a:endParaRPr lang="en-US" dirty="0"/>
          </a:p>
        </p:txBody>
      </p:sp>
      <p:pic>
        <p:nvPicPr>
          <p:cNvPr id="7" name="Picture 6">
            <a:extLst>
              <a:ext uri="{FF2B5EF4-FFF2-40B4-BE49-F238E27FC236}">
                <a16:creationId xmlns:a16="http://schemas.microsoft.com/office/drawing/2014/main" id="{DE1A9353-22C9-3947-9661-51BB37A210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4100" y="1804087"/>
            <a:ext cx="5703505" cy="4452551"/>
          </a:xfrm>
          <a:prstGeom prst="rect">
            <a:avLst/>
          </a:prstGeom>
        </p:spPr>
      </p:pic>
      <p:sp>
        <p:nvSpPr>
          <p:cNvPr id="9" name="TextBox 8">
            <a:extLst>
              <a:ext uri="{FF2B5EF4-FFF2-40B4-BE49-F238E27FC236}">
                <a16:creationId xmlns:a16="http://schemas.microsoft.com/office/drawing/2014/main" id="{22C34E5D-9507-C840-A7DF-BCE37BCCA27E}"/>
              </a:ext>
            </a:extLst>
          </p:cNvPr>
          <p:cNvSpPr txBox="1"/>
          <p:nvPr/>
        </p:nvSpPr>
        <p:spPr>
          <a:xfrm>
            <a:off x="1908810" y="1321302"/>
            <a:ext cx="2697480" cy="369332"/>
          </a:xfrm>
          <a:prstGeom prst="rect">
            <a:avLst/>
          </a:prstGeom>
          <a:noFill/>
        </p:spPr>
        <p:txBody>
          <a:bodyPr wrap="square" rtlCol="0">
            <a:spAutoFit/>
          </a:bodyPr>
          <a:lstStyle/>
          <a:p>
            <a:r>
              <a:rPr lang="en-US" dirty="0"/>
              <a:t>Genome Length vs. Depth</a:t>
            </a:r>
          </a:p>
        </p:txBody>
      </p:sp>
      <p:sp>
        <p:nvSpPr>
          <p:cNvPr id="11" name="TextBox 10">
            <a:extLst>
              <a:ext uri="{FF2B5EF4-FFF2-40B4-BE49-F238E27FC236}">
                <a16:creationId xmlns:a16="http://schemas.microsoft.com/office/drawing/2014/main" id="{A921E5CC-4B85-9745-94C9-ECBF6FCAB345}"/>
              </a:ext>
            </a:extLst>
          </p:cNvPr>
          <p:cNvSpPr txBox="1"/>
          <p:nvPr/>
        </p:nvSpPr>
        <p:spPr>
          <a:xfrm>
            <a:off x="8501982" y="1321302"/>
            <a:ext cx="1781208" cy="369332"/>
          </a:xfrm>
          <a:prstGeom prst="rect">
            <a:avLst/>
          </a:prstGeom>
          <a:noFill/>
        </p:spPr>
        <p:txBody>
          <a:bodyPr wrap="square" rtlCol="0">
            <a:spAutoFit/>
          </a:bodyPr>
          <a:lstStyle/>
          <a:p>
            <a:r>
              <a:rPr lang="en-US" dirty="0"/>
              <a:t>GC% vs. Depth</a:t>
            </a:r>
          </a:p>
        </p:txBody>
      </p:sp>
    </p:spTree>
    <p:extLst>
      <p:ext uri="{BB962C8B-B14F-4D97-AF65-F5344CB8AC3E}">
        <p14:creationId xmlns:p14="http://schemas.microsoft.com/office/powerpoint/2010/main" val="9655382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9341</TotalTime>
  <Words>1550</Words>
  <Application>Microsoft Macintosh PowerPoint</Application>
  <PresentationFormat>Widescreen</PresentationFormat>
  <Paragraphs>192</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Do viral genomes adapt to host nitrogen limitation?</vt:lpstr>
      <vt:lpstr>Viruses are important in marine ecology</vt:lpstr>
      <vt:lpstr>Viruses are important in marine ecology</vt:lpstr>
      <vt:lpstr>Do viral genomes adapt to host nitrogen limitation?</vt:lpstr>
      <vt:lpstr>Methodology </vt:lpstr>
      <vt:lpstr>Data Collection of Marine Viral Genomes - JGI</vt:lpstr>
      <vt:lpstr>Data Collection of Marine Viral Genomes – ALOHA and SCOPE</vt:lpstr>
      <vt:lpstr>Sequence Length vs. GC content for ALOHA and SCOPE sequences</vt:lpstr>
      <vt:lpstr>SCOPE Assemblies: Genome and GC% vs. Depth</vt:lpstr>
      <vt:lpstr>Data Collection of Marine Viral Genomes – GOV</vt:lpstr>
      <vt:lpstr>PowerPoint Presentation</vt:lpstr>
      <vt:lpstr>Further Steps: Calculating Nitrogen Content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 viral genomes adapt to host nitrogen limitation?</dc:title>
  <dc:creator>isimeme udu</dc:creator>
  <cp:lastModifiedBy>Isimeme Udu</cp:lastModifiedBy>
  <cp:revision>65</cp:revision>
  <dcterms:created xsi:type="dcterms:W3CDTF">2021-07-06T14:29:45Z</dcterms:created>
  <dcterms:modified xsi:type="dcterms:W3CDTF">2021-07-15T16:51:45Z</dcterms:modified>
</cp:coreProperties>
</file>